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9" r:id="rId3"/>
    <p:sldId id="277" r:id="rId4"/>
    <p:sldId id="278" r:id="rId5"/>
    <p:sldId id="279" r:id="rId6"/>
    <p:sldId id="280" r:id="rId7"/>
    <p:sldId id="288" r:id="rId8"/>
    <p:sldId id="338" r:id="rId9"/>
    <p:sldId id="339" r:id="rId10"/>
    <p:sldId id="340" r:id="rId11"/>
    <p:sldId id="341" r:id="rId12"/>
    <p:sldId id="342" r:id="rId13"/>
    <p:sldId id="285" r:id="rId14"/>
    <p:sldId id="286" r:id="rId15"/>
    <p:sldId id="308" r:id="rId16"/>
    <p:sldId id="287" r:id="rId17"/>
    <p:sldId id="282" r:id="rId18"/>
    <p:sldId id="276" r:id="rId19"/>
    <p:sldId id="293" r:id="rId20"/>
    <p:sldId id="310" r:id="rId21"/>
    <p:sldId id="311" r:id="rId22"/>
    <p:sldId id="312" r:id="rId23"/>
    <p:sldId id="265" r:id="rId24"/>
    <p:sldId id="291" r:id="rId25"/>
    <p:sldId id="315" r:id="rId26"/>
    <p:sldId id="307" r:id="rId27"/>
    <p:sldId id="263" r:id="rId28"/>
    <p:sldId id="262" r:id="rId29"/>
    <p:sldId id="274" r:id="rId30"/>
    <p:sldId id="305" r:id="rId31"/>
    <p:sldId id="266" r:id="rId32"/>
    <p:sldId id="270" r:id="rId33"/>
    <p:sldId id="267" r:id="rId34"/>
    <p:sldId id="272" r:id="rId35"/>
    <p:sldId id="275" r:id="rId36"/>
    <p:sldId id="269" r:id="rId37"/>
    <p:sldId id="313" r:id="rId38"/>
    <p:sldId id="332" r:id="rId39"/>
    <p:sldId id="333" r:id="rId40"/>
    <p:sldId id="334" r:id="rId41"/>
    <p:sldId id="335" r:id="rId42"/>
    <p:sldId id="336" r:id="rId43"/>
    <p:sldId id="309" r:id="rId44"/>
    <p:sldId id="314" r:id="rId45"/>
    <p:sldId id="320" r:id="rId46"/>
    <p:sldId id="321" r:id="rId47"/>
    <p:sldId id="345" r:id="rId48"/>
    <p:sldId id="322" r:id="rId49"/>
    <p:sldId id="329" r:id="rId50"/>
    <p:sldId id="326" r:id="rId51"/>
    <p:sldId id="324" r:id="rId52"/>
    <p:sldId id="325" r:id="rId53"/>
    <p:sldId id="327" r:id="rId54"/>
    <p:sldId id="328" r:id="rId55"/>
    <p:sldId id="343" r:id="rId56"/>
    <p:sldId id="303"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639"/>
    <a:srgbClr val="9682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4958" autoAdjust="0"/>
    <p:restoredTop sz="94660"/>
  </p:normalViewPr>
  <p:slideViewPr>
    <p:cSldViewPr snapToGrid="0" snapToObjects="1" showGuides="1">
      <p:cViewPr>
        <p:scale>
          <a:sx n="66" d="100"/>
          <a:sy n="66" d="100"/>
        </p:scale>
        <p:origin x="1966" y="122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79" d="100"/>
          <a:sy n="79" d="100"/>
        </p:scale>
        <p:origin x="2856" y="2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2FCA670-4A89-4399-A833-299546EFBBBE}" type="datetimeFigureOut">
              <a:rPr lang="en-US" smtClean="0"/>
              <a:t>02/09/16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E506C-81BF-409A-9CB3-2B6145CB7922}" type="slidenum">
              <a:rPr lang="en-US" smtClean="0"/>
              <a:t>‹#›</a:t>
            </a:fld>
            <a:endParaRPr lang="en-US"/>
          </a:p>
        </p:txBody>
      </p:sp>
    </p:spTree>
    <p:extLst>
      <p:ext uri="{BB962C8B-B14F-4D97-AF65-F5344CB8AC3E}">
        <p14:creationId xmlns:p14="http://schemas.microsoft.com/office/powerpoint/2010/main" val="189518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1</a:t>
            </a:fld>
            <a:endParaRPr lang="en-US"/>
          </a:p>
        </p:txBody>
      </p:sp>
    </p:spTree>
    <p:extLst>
      <p:ext uri="{BB962C8B-B14F-4D97-AF65-F5344CB8AC3E}">
        <p14:creationId xmlns:p14="http://schemas.microsoft.com/office/powerpoint/2010/main" val="71276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10</a:t>
            </a:fld>
            <a:endParaRPr lang="en-US"/>
          </a:p>
        </p:txBody>
      </p:sp>
    </p:spTree>
    <p:extLst>
      <p:ext uri="{BB962C8B-B14F-4D97-AF65-F5344CB8AC3E}">
        <p14:creationId xmlns:p14="http://schemas.microsoft.com/office/powerpoint/2010/main" val="155396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11</a:t>
            </a:fld>
            <a:endParaRPr lang="en-US"/>
          </a:p>
        </p:txBody>
      </p:sp>
    </p:spTree>
    <p:extLst>
      <p:ext uri="{BB962C8B-B14F-4D97-AF65-F5344CB8AC3E}">
        <p14:creationId xmlns:p14="http://schemas.microsoft.com/office/powerpoint/2010/main" val="4260239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12</a:t>
            </a:fld>
            <a:endParaRPr lang="en-US"/>
          </a:p>
        </p:txBody>
      </p:sp>
    </p:spTree>
    <p:extLst>
      <p:ext uri="{BB962C8B-B14F-4D97-AF65-F5344CB8AC3E}">
        <p14:creationId xmlns:p14="http://schemas.microsoft.com/office/powerpoint/2010/main" val="24936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and external pressure</a:t>
            </a:r>
          </a:p>
          <a:p>
            <a:r>
              <a:rPr lang="en-US" dirty="0"/>
              <a:t>Need a platform for innovation</a:t>
            </a:r>
          </a:p>
          <a:p>
            <a:r>
              <a:rPr lang="en-US" dirty="0"/>
              <a:t>Culture that needs to embrace change</a:t>
            </a:r>
          </a:p>
          <a:p>
            <a:endParaRPr lang="en-AU" dirty="0"/>
          </a:p>
          <a:p>
            <a:endParaRPr lang="en-AU" dirty="0"/>
          </a:p>
          <a:p>
            <a:r>
              <a:rPr lang="en-AU" dirty="0"/>
              <a:t>The whole platform is using </a:t>
            </a:r>
            <a:r>
              <a:rPr lang="en-AU" b="1" dirty="0"/>
              <a:t>open source and open standards</a:t>
            </a:r>
            <a:r>
              <a:rPr lang="en-AU" dirty="0"/>
              <a:t> quite extensively and allows a quick on-boarding of developers. The developers can re-use their know how in best-of-breed software and can concentrate on creating value-adding services and applications instead of learning proprietary technologies.</a:t>
            </a:r>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13</a:t>
            </a:fld>
            <a:endParaRPr lang="en-US"/>
          </a:p>
        </p:txBody>
      </p:sp>
    </p:spTree>
    <p:extLst>
      <p:ext uri="{BB962C8B-B14F-4D97-AF65-F5344CB8AC3E}">
        <p14:creationId xmlns:p14="http://schemas.microsoft.com/office/powerpoint/2010/main" val="122317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 </a:t>
            </a:r>
            <a:r>
              <a:rPr lang="en-US" dirty="0" err="1"/>
              <a:t>WIN</a:t>
            </a:r>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14</a:t>
            </a:fld>
            <a:endParaRPr lang="en-US"/>
          </a:p>
        </p:txBody>
      </p:sp>
    </p:spTree>
    <p:extLst>
      <p:ext uri="{BB962C8B-B14F-4D97-AF65-F5344CB8AC3E}">
        <p14:creationId xmlns:p14="http://schemas.microsoft.com/office/powerpoint/2010/main" val="4075835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16</a:t>
            </a:fld>
            <a:endParaRPr lang="en-US"/>
          </a:p>
        </p:txBody>
      </p:sp>
    </p:spTree>
    <p:extLst>
      <p:ext uri="{BB962C8B-B14F-4D97-AF65-F5344CB8AC3E}">
        <p14:creationId xmlns:p14="http://schemas.microsoft.com/office/powerpoint/2010/main" val="241855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17</a:t>
            </a:fld>
            <a:endParaRPr lang="en-US"/>
          </a:p>
        </p:txBody>
      </p:sp>
    </p:spTree>
    <p:extLst>
      <p:ext uri="{BB962C8B-B14F-4D97-AF65-F5344CB8AC3E}">
        <p14:creationId xmlns:p14="http://schemas.microsoft.com/office/powerpoint/2010/main" val="288665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18</a:t>
            </a:fld>
            <a:endParaRPr lang="en-US"/>
          </a:p>
        </p:txBody>
      </p:sp>
    </p:spTree>
    <p:extLst>
      <p:ext uri="{BB962C8B-B14F-4D97-AF65-F5344CB8AC3E}">
        <p14:creationId xmlns:p14="http://schemas.microsoft.com/office/powerpoint/2010/main" val="954309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19</a:t>
            </a:fld>
            <a:endParaRPr lang="en-US"/>
          </a:p>
        </p:txBody>
      </p:sp>
    </p:spTree>
    <p:extLst>
      <p:ext uri="{BB962C8B-B14F-4D97-AF65-F5344CB8AC3E}">
        <p14:creationId xmlns:p14="http://schemas.microsoft.com/office/powerpoint/2010/main" val="2317980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20</a:t>
            </a:fld>
            <a:endParaRPr lang="en-US"/>
          </a:p>
        </p:txBody>
      </p:sp>
    </p:spTree>
    <p:extLst>
      <p:ext uri="{BB962C8B-B14F-4D97-AF65-F5344CB8AC3E}">
        <p14:creationId xmlns:p14="http://schemas.microsoft.com/office/powerpoint/2010/main" val="202522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a:t>
            </a:fld>
            <a:endParaRPr lang="en-US"/>
          </a:p>
        </p:txBody>
      </p:sp>
    </p:spTree>
    <p:extLst>
      <p:ext uri="{BB962C8B-B14F-4D97-AF65-F5344CB8AC3E}">
        <p14:creationId xmlns:p14="http://schemas.microsoft.com/office/powerpoint/2010/main" val="4276082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21</a:t>
            </a:fld>
            <a:endParaRPr lang="en-US"/>
          </a:p>
        </p:txBody>
      </p:sp>
    </p:spTree>
    <p:extLst>
      <p:ext uri="{BB962C8B-B14F-4D97-AF65-F5344CB8AC3E}">
        <p14:creationId xmlns:p14="http://schemas.microsoft.com/office/powerpoint/2010/main" val="1421063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22</a:t>
            </a:fld>
            <a:endParaRPr lang="en-US"/>
          </a:p>
        </p:txBody>
      </p:sp>
    </p:spTree>
    <p:extLst>
      <p:ext uri="{BB962C8B-B14F-4D97-AF65-F5344CB8AC3E}">
        <p14:creationId xmlns:p14="http://schemas.microsoft.com/office/powerpoint/2010/main" val="340847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23</a:t>
            </a:fld>
            <a:endParaRPr lang="en-US"/>
          </a:p>
        </p:txBody>
      </p:sp>
    </p:spTree>
    <p:extLst>
      <p:ext uri="{BB962C8B-B14F-4D97-AF65-F5344CB8AC3E}">
        <p14:creationId xmlns:p14="http://schemas.microsoft.com/office/powerpoint/2010/main" val="2725633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37365"/>
            <a:ext cx="5486400" cy="3552416"/>
          </a:xfrm>
        </p:spPr>
        <p:txBody>
          <a:bodyPr/>
          <a:lstStyle/>
          <a:p>
            <a:r>
              <a:rPr lang="en-US" dirty="0" err="1"/>
              <a:t>CopyLeft</a:t>
            </a:r>
            <a:r>
              <a:rPr lang="en-US" dirty="0"/>
              <a:t>, kind of the opposite of </a:t>
            </a:r>
            <a:r>
              <a:rPr lang="en-US" dirty="0" err="1"/>
              <a:t>CopyRight</a:t>
            </a:r>
            <a:r>
              <a:rPr lang="en-US" dirty="0"/>
              <a:t> also referred to as a viral license, is </a:t>
            </a:r>
            <a:r>
              <a:rPr lang="en-AU" dirty="0"/>
              <a:t>an arrangement whereby software may be used, modified, and distributed freely on condition that anything derived from it is bound by the same conditions of rights. That is the work I build on top of this code, has to be published and can be used freely by others also – no IP, example General Public Licenses GNU and Lesser GPL</a:t>
            </a:r>
          </a:p>
          <a:p>
            <a:endParaRPr lang="en-AU" dirty="0"/>
          </a:p>
          <a:p>
            <a:r>
              <a:rPr lang="en-AU" dirty="0"/>
              <a:t>Downstream licenses like Eclipse and Microsoft Public licenses are less restrictive and you don’t have to published</a:t>
            </a:r>
          </a:p>
          <a:p>
            <a:endParaRPr lang="en-AU" dirty="0"/>
          </a:p>
          <a:p>
            <a:r>
              <a:rPr lang="en-AU" dirty="0"/>
              <a:t>Attribution licenses are quite liberal and means you can use, however you need to attribute the author of the original work</a:t>
            </a:r>
          </a:p>
          <a:p>
            <a:endParaRPr lang="en-AU" dirty="0"/>
          </a:p>
          <a:p>
            <a:endParaRPr lang="en-AU" dirty="0"/>
          </a:p>
          <a:p>
            <a:endParaRPr lang="en-AU" dirty="0"/>
          </a:p>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24</a:t>
            </a:fld>
            <a:endParaRPr lang="en-US"/>
          </a:p>
        </p:txBody>
      </p:sp>
    </p:spTree>
    <p:extLst>
      <p:ext uri="{BB962C8B-B14F-4D97-AF65-F5344CB8AC3E}">
        <p14:creationId xmlns:p14="http://schemas.microsoft.com/office/powerpoint/2010/main" val="254751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37365"/>
            <a:ext cx="5486400" cy="3552416"/>
          </a:xfrm>
        </p:spPr>
        <p:txBody>
          <a:bodyPr/>
          <a:lstStyle/>
          <a:p>
            <a:r>
              <a:rPr lang="en-US" dirty="0" err="1"/>
              <a:t>CopyLeft</a:t>
            </a:r>
            <a:r>
              <a:rPr lang="en-US" dirty="0"/>
              <a:t>, kind of the opposite of </a:t>
            </a:r>
            <a:r>
              <a:rPr lang="en-US" dirty="0" err="1"/>
              <a:t>CopyRight</a:t>
            </a:r>
            <a:r>
              <a:rPr lang="en-US" dirty="0"/>
              <a:t> also referred to as a viral license, is </a:t>
            </a:r>
            <a:r>
              <a:rPr lang="en-AU" dirty="0"/>
              <a:t>an arrangement whereby software may be used, modified, and distributed freely on condition that anything derived from it is bound by the same conditions of rights. That is the work I build on top of this code, has to be published and can be used freely by others also – no IP, example General Public Licenses GNU and Lesser GPL</a:t>
            </a:r>
          </a:p>
          <a:p>
            <a:endParaRPr lang="en-AU" dirty="0"/>
          </a:p>
          <a:p>
            <a:r>
              <a:rPr lang="en-AU" dirty="0"/>
              <a:t>Downstream licenses like Eclipse and Microsoft Public licenses are less restrictive and you don’t have to published</a:t>
            </a:r>
          </a:p>
          <a:p>
            <a:endParaRPr lang="en-AU" dirty="0"/>
          </a:p>
          <a:p>
            <a:r>
              <a:rPr lang="en-AU" dirty="0"/>
              <a:t>Attribution licenses are quite liberal and means you can use, however you need to attribute the author of the original work</a:t>
            </a:r>
          </a:p>
          <a:p>
            <a:endParaRPr lang="en-AU" dirty="0"/>
          </a:p>
          <a:p>
            <a:endParaRPr lang="en-AU" dirty="0"/>
          </a:p>
          <a:p>
            <a:endParaRPr lang="en-AU" dirty="0"/>
          </a:p>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25</a:t>
            </a:fld>
            <a:endParaRPr lang="en-US"/>
          </a:p>
        </p:txBody>
      </p:sp>
    </p:spTree>
    <p:extLst>
      <p:ext uri="{BB962C8B-B14F-4D97-AF65-F5344CB8AC3E}">
        <p14:creationId xmlns:p14="http://schemas.microsoft.com/office/powerpoint/2010/main" val="3179874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26</a:t>
            </a:fld>
            <a:endParaRPr lang="en-US"/>
          </a:p>
        </p:txBody>
      </p:sp>
    </p:spTree>
    <p:extLst>
      <p:ext uri="{BB962C8B-B14F-4D97-AF65-F5344CB8AC3E}">
        <p14:creationId xmlns:p14="http://schemas.microsoft.com/office/powerpoint/2010/main" val="411379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27</a:t>
            </a:fld>
            <a:endParaRPr lang="en-US"/>
          </a:p>
        </p:txBody>
      </p:sp>
    </p:spTree>
    <p:extLst>
      <p:ext uri="{BB962C8B-B14F-4D97-AF65-F5344CB8AC3E}">
        <p14:creationId xmlns:p14="http://schemas.microsoft.com/office/powerpoint/2010/main" val="2676539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28</a:t>
            </a:fld>
            <a:endParaRPr lang="en-US"/>
          </a:p>
        </p:txBody>
      </p:sp>
    </p:spTree>
    <p:extLst>
      <p:ext uri="{BB962C8B-B14F-4D97-AF65-F5344CB8AC3E}">
        <p14:creationId xmlns:p14="http://schemas.microsoft.com/office/powerpoint/2010/main" val="2027387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1143000"/>
            <a:ext cx="5486400" cy="3086100"/>
          </a:xfrm>
        </p:spPr>
      </p:sp>
      <p:sp>
        <p:nvSpPr>
          <p:cNvPr id="3" name="Notes Placeholder 2"/>
          <p:cNvSpPr>
            <a:spLocks noGrp="1"/>
          </p:cNvSpPr>
          <p:nvPr>
            <p:ph type="body" idx="1"/>
          </p:nvPr>
        </p:nvSpPr>
        <p:spPr/>
        <p:txBody>
          <a:bodyPr/>
          <a:lstStyle/>
          <a:p>
            <a:r>
              <a:rPr lang="en-US" sz="1200" dirty="0"/>
              <a:t>274 open source projects</a:t>
            </a:r>
          </a:p>
          <a:p>
            <a:r>
              <a:rPr lang="en-US" sz="1200" dirty="0"/>
              <a:t>800+ internal developers</a:t>
            </a:r>
          </a:p>
          <a:p>
            <a:r>
              <a:rPr lang="en-US" sz="1200" dirty="0"/>
              <a:t>242,000 followers</a:t>
            </a:r>
          </a:p>
          <a:p>
            <a:r>
              <a:rPr lang="en-US" sz="1200" dirty="0"/>
              <a:t>1.5 billion users</a:t>
            </a:r>
          </a:p>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29</a:t>
            </a:fld>
            <a:endParaRPr lang="en-US"/>
          </a:p>
        </p:txBody>
      </p:sp>
    </p:spTree>
    <p:extLst>
      <p:ext uri="{BB962C8B-B14F-4D97-AF65-F5344CB8AC3E}">
        <p14:creationId xmlns:p14="http://schemas.microsoft.com/office/powerpoint/2010/main" val="2835626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30</a:t>
            </a:fld>
            <a:endParaRPr lang="en-US"/>
          </a:p>
        </p:txBody>
      </p:sp>
    </p:spTree>
    <p:extLst>
      <p:ext uri="{BB962C8B-B14F-4D97-AF65-F5344CB8AC3E}">
        <p14:creationId xmlns:p14="http://schemas.microsoft.com/office/powerpoint/2010/main" val="426985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Waterfall we approach software in stages </a:t>
            </a:r>
          </a:p>
          <a:p>
            <a:r>
              <a:rPr lang="en-US" dirty="0"/>
              <a:t>Analysis, design, implement, test, deliver, maintain</a:t>
            </a:r>
          </a:p>
          <a:p>
            <a:endParaRPr lang="en-US" dirty="0"/>
          </a:p>
          <a:p>
            <a:r>
              <a:rPr lang="en-US" dirty="0"/>
              <a:t>At each stage we have documentation, handovers and un needed processes</a:t>
            </a:r>
          </a:p>
          <a:p>
            <a:endParaRPr lang="en-US" dirty="0"/>
          </a:p>
          <a:p>
            <a:r>
              <a:rPr lang="en-US" dirty="0"/>
              <a:t>Waterfall approach is not very collaborative, the customer tells the BA, the BA tells the Functional Analyst, the functional analyst talks to the developers and testers, no body talks to Basis and support.</a:t>
            </a:r>
          </a:p>
          <a:p>
            <a:endParaRPr lang="en-US" dirty="0"/>
          </a:p>
          <a:p>
            <a:r>
              <a:rPr lang="en-US" dirty="0"/>
              <a:t>Very long cycle time, often months or years from idea to software, big bang or BDUF</a:t>
            </a:r>
          </a:p>
          <a:p>
            <a:endParaRPr lang="en-US" dirty="0"/>
          </a:p>
          <a:p>
            <a:r>
              <a:rPr lang="en-US" dirty="0"/>
              <a:t>An agile or a lean approach is quite opposite, reduce the waste, by </a:t>
            </a:r>
            <a:r>
              <a:rPr lang="en-US" dirty="0" err="1"/>
              <a:t>removng</a:t>
            </a:r>
            <a:r>
              <a:rPr lang="en-US" dirty="0"/>
              <a:t>  unneeded documentation, processes handovers, break big software development into small batch sizes, collaborate with users and testers early and often, bake quality in by removing un needed features, </a:t>
            </a:r>
            <a:r>
              <a:rPr lang="en-US" dirty="0" err="1"/>
              <a:t>prioiritize</a:t>
            </a:r>
            <a:r>
              <a:rPr lang="en-US" dirty="0"/>
              <a:t> features that are needed, incrementally build, a much faster time to business value, build, measure, learn, learn to fail fast.</a:t>
            </a:r>
          </a:p>
        </p:txBody>
      </p:sp>
      <p:sp>
        <p:nvSpPr>
          <p:cNvPr id="4" name="Slide Number Placeholder 3"/>
          <p:cNvSpPr>
            <a:spLocks noGrp="1"/>
          </p:cNvSpPr>
          <p:nvPr>
            <p:ph type="sldNum" sz="quarter" idx="10"/>
          </p:nvPr>
        </p:nvSpPr>
        <p:spPr/>
        <p:txBody>
          <a:bodyPr/>
          <a:lstStyle/>
          <a:p>
            <a:fld id="{738E506C-81BF-409A-9CB3-2B6145CB7922}" type="slidenum">
              <a:rPr lang="en-US" smtClean="0"/>
              <a:t>3</a:t>
            </a:fld>
            <a:endParaRPr lang="en-US"/>
          </a:p>
        </p:txBody>
      </p:sp>
    </p:spTree>
    <p:extLst>
      <p:ext uri="{BB962C8B-B14F-4D97-AF65-F5344CB8AC3E}">
        <p14:creationId xmlns:p14="http://schemas.microsoft.com/office/powerpoint/2010/main" val="1099471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31</a:t>
            </a:fld>
            <a:endParaRPr lang="en-US"/>
          </a:p>
        </p:txBody>
      </p:sp>
    </p:spTree>
    <p:extLst>
      <p:ext uri="{BB962C8B-B14F-4D97-AF65-F5344CB8AC3E}">
        <p14:creationId xmlns:p14="http://schemas.microsoft.com/office/powerpoint/2010/main" val="2999006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r>
              <a:rPr lang="en-AU" dirty="0" err="1"/>
              <a:t>Hackerathons</a:t>
            </a:r>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32</a:t>
            </a:fld>
            <a:endParaRPr lang="en-US"/>
          </a:p>
        </p:txBody>
      </p:sp>
    </p:spTree>
    <p:extLst>
      <p:ext uri="{BB962C8B-B14F-4D97-AF65-F5344CB8AC3E}">
        <p14:creationId xmlns:p14="http://schemas.microsoft.com/office/powerpoint/2010/main" val="3945834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33</a:t>
            </a:fld>
            <a:endParaRPr lang="en-US"/>
          </a:p>
        </p:txBody>
      </p:sp>
    </p:spTree>
    <p:extLst>
      <p:ext uri="{BB962C8B-B14F-4D97-AF65-F5344CB8AC3E}">
        <p14:creationId xmlns:p14="http://schemas.microsoft.com/office/powerpoint/2010/main" val="106655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34</a:t>
            </a:fld>
            <a:endParaRPr lang="en-US"/>
          </a:p>
        </p:txBody>
      </p:sp>
    </p:spTree>
    <p:extLst>
      <p:ext uri="{BB962C8B-B14F-4D97-AF65-F5344CB8AC3E}">
        <p14:creationId xmlns:p14="http://schemas.microsoft.com/office/powerpoint/2010/main" val="81385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r>
              <a:rPr lang="en-AU" dirty="0"/>
              <a:t>Modular, well</a:t>
            </a:r>
            <a:r>
              <a:rPr lang="en-AU" baseline="0" dirty="0"/>
              <a:t> maintained,</a:t>
            </a:r>
            <a:endParaRPr lang="en-AU" dirty="0"/>
          </a:p>
        </p:txBody>
      </p:sp>
      <p:sp>
        <p:nvSpPr>
          <p:cNvPr id="4" name="Slide Number Placeholder 3"/>
          <p:cNvSpPr>
            <a:spLocks noGrp="1"/>
          </p:cNvSpPr>
          <p:nvPr>
            <p:ph type="sldNum" sz="quarter" idx="10"/>
          </p:nvPr>
        </p:nvSpPr>
        <p:spPr/>
        <p:txBody>
          <a:bodyPr/>
          <a:lstStyle/>
          <a:p>
            <a:fld id="{3B9C5A93-EDE0-489C-8DC2-9DDC73FD576B}" type="slidenum">
              <a:rPr lang="en-AU" smtClean="0"/>
              <a:t>35</a:t>
            </a:fld>
            <a:endParaRPr lang="en-AU"/>
          </a:p>
        </p:txBody>
      </p:sp>
    </p:spTree>
    <p:extLst>
      <p:ext uri="{BB962C8B-B14F-4D97-AF65-F5344CB8AC3E}">
        <p14:creationId xmlns:p14="http://schemas.microsoft.com/office/powerpoint/2010/main" val="3040367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4812" cy="3086100"/>
          </a:xfrm>
        </p:spPr>
      </p:sp>
      <p:sp>
        <p:nvSpPr>
          <p:cNvPr id="3" name="Notes Placeholder 2"/>
          <p:cNvSpPr>
            <a:spLocks noGrp="1"/>
          </p:cNvSpPr>
          <p:nvPr>
            <p:ph type="body" idx="1"/>
          </p:nvPr>
        </p:nvSpPr>
        <p:spPr/>
        <p:txBody>
          <a:bodyPr/>
          <a:lstStyle/>
          <a:p>
            <a:r>
              <a:rPr lang="en-AU" dirty="0"/>
              <a:t>Recruiting</a:t>
            </a:r>
            <a:r>
              <a:rPr lang="en-AU"/>
              <a:t> </a:t>
            </a:r>
            <a:r>
              <a:rPr lang="en-AU" dirty="0"/>
              <a:t>angle works, the fact that developers have already used the software means that the new recruits can ship code with in days or </a:t>
            </a:r>
            <a:r>
              <a:rPr lang="en-AU"/>
              <a:t>hours</a:t>
            </a:r>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36</a:t>
            </a:fld>
            <a:endParaRPr lang="en-US"/>
          </a:p>
        </p:txBody>
      </p:sp>
    </p:spTree>
    <p:extLst>
      <p:ext uri="{BB962C8B-B14F-4D97-AF65-F5344CB8AC3E}">
        <p14:creationId xmlns:p14="http://schemas.microsoft.com/office/powerpoint/2010/main" val="2442321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55</a:t>
            </a:fld>
            <a:endParaRPr lang="en-US"/>
          </a:p>
        </p:txBody>
      </p:sp>
    </p:spTree>
    <p:extLst>
      <p:ext uri="{BB962C8B-B14F-4D97-AF65-F5344CB8AC3E}">
        <p14:creationId xmlns:p14="http://schemas.microsoft.com/office/powerpoint/2010/main" val="1193018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E506C-81BF-409A-9CB3-2B6145CB7922}" type="slidenum">
              <a:rPr lang="en-US" smtClean="0"/>
              <a:t>56</a:t>
            </a:fld>
            <a:endParaRPr lang="en-US"/>
          </a:p>
        </p:txBody>
      </p:sp>
    </p:spTree>
    <p:extLst>
      <p:ext uri="{BB962C8B-B14F-4D97-AF65-F5344CB8AC3E}">
        <p14:creationId xmlns:p14="http://schemas.microsoft.com/office/powerpoint/2010/main" val="3583682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data center to cloud is really a transition away from the traditional IT constraints</a:t>
            </a:r>
          </a:p>
          <a:p>
            <a:endParaRPr lang="en-AU" dirty="0"/>
          </a:p>
          <a:p>
            <a:r>
              <a:rPr lang="en-AU" dirty="0"/>
              <a:t>Moving to the cloud means you don’t have the overhead of owning and running hardware (Capex and </a:t>
            </a:r>
            <a:r>
              <a:rPr lang="en-AU" dirty="0" err="1"/>
              <a:t>Opex</a:t>
            </a:r>
            <a:r>
              <a:rPr lang="en-AU" dirty="0"/>
              <a:t>), which means savings can be reinvested in </a:t>
            </a:r>
            <a:r>
              <a:rPr lang="en-AU"/>
              <a:t>to delivering </a:t>
            </a:r>
            <a:r>
              <a:rPr lang="en-AU" dirty="0"/>
              <a:t>business value.</a:t>
            </a:r>
          </a:p>
          <a:p>
            <a:endParaRPr lang="en-AU" dirty="0"/>
          </a:p>
          <a:p>
            <a:r>
              <a:rPr lang="en-AU" dirty="0"/>
              <a:t>The advantage of moving to the cloud for businesses, is that they can adapt to market changes quicker and take more risks.</a:t>
            </a:r>
          </a:p>
          <a:p>
            <a:endParaRPr lang="en-AU" dirty="0"/>
          </a:p>
          <a:p>
            <a:endParaRPr lang="en-AU" dirty="0"/>
          </a:p>
          <a:p>
            <a:endParaRPr lang="en-AU" dirty="0"/>
          </a:p>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4</a:t>
            </a:fld>
            <a:endParaRPr lang="en-US"/>
          </a:p>
        </p:txBody>
      </p:sp>
    </p:spTree>
    <p:extLst>
      <p:ext uri="{BB962C8B-B14F-4D97-AF65-F5344CB8AC3E}">
        <p14:creationId xmlns:p14="http://schemas.microsoft.com/office/powerpoint/2010/main" val="370462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not a tool or a job description, fundamentally it is a cultural change. </a:t>
            </a:r>
          </a:p>
          <a:p>
            <a:endParaRPr lang="en-US" dirty="0"/>
          </a:p>
          <a:p>
            <a:r>
              <a:rPr lang="en-US" dirty="0"/>
              <a:t>The heart of </a:t>
            </a:r>
            <a:r>
              <a:rPr lang="en-US" dirty="0" err="1"/>
              <a:t>devOps</a:t>
            </a:r>
            <a:r>
              <a:rPr lang="en-US" dirty="0"/>
              <a:t> is the idea of collaboration, removing silos and teams that work in silos, work together with the goal is to deliver business value quicker. </a:t>
            </a:r>
          </a:p>
          <a:p>
            <a:endParaRPr lang="en-US" dirty="0"/>
          </a:p>
          <a:p>
            <a:r>
              <a:rPr lang="en-US" dirty="0"/>
              <a:t>DevOps introduces concepts like Continuous Integration and Continuous Delivery, the idea is that software continuously evolves and does so frequently, to cater for these changes we need to automate as much of process as possible, think about RAB and CAB meetings, to break down the cycle time to production from months to days to hours, really need to eliminate waste and stopping thinking about the risk of doing something and start thinking about the risk of not doing it.</a:t>
            </a:r>
          </a:p>
          <a:p>
            <a:endParaRPr lang="en-US" dirty="0"/>
          </a:p>
          <a:p>
            <a:r>
              <a:rPr lang="en-US" dirty="0"/>
              <a:t>There are many good examples of </a:t>
            </a:r>
            <a:r>
              <a:rPr lang="en-US" dirty="0" err="1"/>
              <a:t>DevOp</a:t>
            </a:r>
            <a:r>
              <a:rPr lang="en-US" dirty="0"/>
              <a:t> culture amongst the startups that are disrupting. Companies like Etsy believe that new recruits should be deploying value to production on their first day of work, can be a bug fix, configuration whatever, the idea is get them into the habit of </a:t>
            </a:r>
            <a:r>
              <a:rPr lang="en-US" dirty="0" err="1"/>
              <a:t>devlivering</a:t>
            </a:r>
            <a:r>
              <a:rPr lang="en-US" dirty="0"/>
              <a:t>. Companies like Netflix and Amazon deploy 10,000 of thousands of changes to production a day and believe if you build it you should deploy, the idea is that if you are autonomous and responsible, you are more likely to not make mistakes are trying and deploy shitty code </a:t>
            </a:r>
          </a:p>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5</a:t>
            </a:fld>
            <a:endParaRPr lang="en-US"/>
          </a:p>
        </p:txBody>
      </p:sp>
    </p:spTree>
    <p:extLst>
      <p:ext uri="{BB962C8B-B14F-4D97-AF65-F5344CB8AC3E}">
        <p14:creationId xmlns:p14="http://schemas.microsoft.com/office/powerpoint/2010/main" val="310665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6</a:t>
            </a:fld>
            <a:endParaRPr lang="en-US"/>
          </a:p>
        </p:txBody>
      </p:sp>
    </p:spTree>
    <p:extLst>
      <p:ext uri="{BB962C8B-B14F-4D97-AF65-F5344CB8AC3E}">
        <p14:creationId xmlns:p14="http://schemas.microsoft.com/office/powerpoint/2010/main" val="223340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7</a:t>
            </a:fld>
            <a:endParaRPr lang="en-US"/>
          </a:p>
        </p:txBody>
      </p:sp>
    </p:spTree>
    <p:extLst>
      <p:ext uri="{BB962C8B-B14F-4D97-AF65-F5344CB8AC3E}">
        <p14:creationId xmlns:p14="http://schemas.microsoft.com/office/powerpoint/2010/main" val="190334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8</a:t>
            </a:fld>
            <a:endParaRPr lang="en-US"/>
          </a:p>
        </p:txBody>
      </p:sp>
    </p:spTree>
    <p:extLst>
      <p:ext uri="{BB962C8B-B14F-4D97-AF65-F5344CB8AC3E}">
        <p14:creationId xmlns:p14="http://schemas.microsoft.com/office/powerpoint/2010/main" val="57696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6159"/>
            <a:ext cx="5486400" cy="3600451"/>
          </a:xfrm>
        </p:spPr>
        <p:txBody>
          <a:bodyPr/>
          <a:lstStyle/>
          <a:p>
            <a:endParaRPr lang="en-US" dirty="0"/>
          </a:p>
        </p:txBody>
      </p:sp>
      <p:sp>
        <p:nvSpPr>
          <p:cNvPr id="4" name="Slide Number Placeholder 3"/>
          <p:cNvSpPr>
            <a:spLocks noGrp="1"/>
          </p:cNvSpPr>
          <p:nvPr>
            <p:ph type="sldNum" sz="quarter" idx="10"/>
          </p:nvPr>
        </p:nvSpPr>
        <p:spPr/>
        <p:txBody>
          <a:bodyPr/>
          <a:lstStyle/>
          <a:p>
            <a:fld id="{738E506C-81BF-409A-9CB3-2B6145CB7922}" type="slidenum">
              <a:rPr lang="en-US" smtClean="0"/>
              <a:t>9</a:t>
            </a:fld>
            <a:endParaRPr lang="en-US"/>
          </a:p>
        </p:txBody>
      </p:sp>
    </p:spTree>
    <p:extLst>
      <p:ext uri="{BB962C8B-B14F-4D97-AF65-F5344CB8AC3E}">
        <p14:creationId xmlns:p14="http://schemas.microsoft.com/office/powerpoint/2010/main" val="1101759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66710" y="2729275"/>
            <a:ext cx="7073221" cy="1617074"/>
          </a:xfrm>
        </p:spPr>
        <p:txBody>
          <a:bodyPr/>
          <a:lstStyle>
            <a:lvl1pPr algn="r">
              <a:defRPr>
                <a:solidFill>
                  <a:schemeClr val="bg1"/>
                </a:solidFill>
              </a:defRPr>
            </a:lvl1pPr>
          </a:lstStyle>
          <a:p>
            <a:r>
              <a:rPr lang="en-AU" dirty="0"/>
              <a:t>Click to edit Master title which can go over two lines</a:t>
            </a:r>
            <a:endParaRPr lang="en-US" dirty="0"/>
          </a:p>
        </p:txBody>
      </p:sp>
      <p:sp>
        <p:nvSpPr>
          <p:cNvPr id="3" name="Subtitle 2"/>
          <p:cNvSpPr>
            <a:spLocks noGrp="1"/>
          </p:cNvSpPr>
          <p:nvPr>
            <p:ph type="subTitle" idx="1" hasCustomPrompt="1"/>
          </p:nvPr>
        </p:nvSpPr>
        <p:spPr>
          <a:xfrm>
            <a:off x="2539131" y="4532465"/>
            <a:ext cx="6400800" cy="397305"/>
          </a:xfrm>
        </p:spPr>
        <p:txBody>
          <a:bodyPr>
            <a:normAutofit/>
          </a:bodyPr>
          <a:lstStyle>
            <a:lvl1pPr marL="0" indent="0" algn="r">
              <a:buNone/>
              <a:defRPr sz="1600" baseline="0">
                <a:solidFill>
                  <a:srgbClr val="EF6639"/>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AU" dirty="0"/>
              <a:t>Click to edit – Speaker name</a:t>
            </a:r>
            <a:endParaRPr lang="en-US" dirty="0"/>
          </a:p>
        </p:txBody>
      </p:sp>
    </p:spTree>
    <p:extLst>
      <p:ext uri="{BB962C8B-B14F-4D97-AF65-F5344CB8AC3E}">
        <p14:creationId xmlns:p14="http://schemas.microsoft.com/office/powerpoint/2010/main" val="389462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977" y="445425"/>
            <a:ext cx="8229600" cy="934021"/>
          </a:xfrm>
        </p:spPr>
        <p:txBody>
          <a:bodyPr lIns="0" tIns="0" rIns="0" bIns="0">
            <a:normAutofit/>
          </a:bodyPr>
          <a:lstStyle>
            <a:lvl1pPr algn="l">
              <a:defRPr sz="3600">
                <a:solidFill>
                  <a:srgbClr val="EF6639"/>
                </a:solidFill>
              </a:defRPr>
            </a:lvl1pPr>
          </a:lstStyle>
          <a:p>
            <a:r>
              <a:rPr lang="en-AU" dirty="0"/>
              <a:t>Click to edit title</a:t>
            </a:r>
            <a:endParaRPr lang="en-US" dirty="0"/>
          </a:p>
        </p:txBody>
      </p:sp>
      <p:sp>
        <p:nvSpPr>
          <p:cNvPr id="3" name="Content Placeholder 2"/>
          <p:cNvSpPr>
            <a:spLocks noGrp="1"/>
          </p:cNvSpPr>
          <p:nvPr>
            <p:ph sz="half" idx="1" hasCustomPrompt="1"/>
          </p:nvPr>
        </p:nvSpPr>
        <p:spPr>
          <a:xfrm>
            <a:off x="179978" y="1379446"/>
            <a:ext cx="4038601" cy="2884794"/>
          </a:xfrm>
        </p:spPr>
        <p:txBody>
          <a:bodyPr lIns="0" tIns="0" rIns="0" bIns="0">
            <a:normAutofit/>
          </a:bodyPr>
          <a:lstStyle>
            <a:lvl1pPr>
              <a:defRPr sz="23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AU" dirty="0"/>
              <a:t>Click to edit text</a:t>
            </a:r>
          </a:p>
        </p:txBody>
      </p:sp>
      <p:sp>
        <p:nvSpPr>
          <p:cNvPr id="4" name="Content Placeholder 3"/>
          <p:cNvSpPr>
            <a:spLocks noGrp="1"/>
          </p:cNvSpPr>
          <p:nvPr>
            <p:ph sz="half" idx="2" hasCustomPrompt="1"/>
          </p:nvPr>
        </p:nvSpPr>
        <p:spPr>
          <a:xfrm>
            <a:off x="4500397" y="1379446"/>
            <a:ext cx="4038601" cy="2884794"/>
          </a:xfrm>
        </p:spPr>
        <p:txBody>
          <a:bodyPr lIns="0" tIns="0" rIns="0" bIns="0">
            <a:normAutofit/>
          </a:bodyPr>
          <a:lstStyle>
            <a:lvl1pPr>
              <a:defRPr sz="23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AU" dirty="0"/>
              <a:t>Click to edit text</a:t>
            </a:r>
          </a:p>
        </p:txBody>
      </p:sp>
      <p:sp>
        <p:nvSpPr>
          <p:cNvPr id="10" name="Content Placeholder 9"/>
          <p:cNvSpPr>
            <a:spLocks noGrp="1"/>
          </p:cNvSpPr>
          <p:nvPr>
            <p:ph sz="quarter" idx="11" hasCustomPrompt="1"/>
          </p:nvPr>
        </p:nvSpPr>
        <p:spPr>
          <a:xfrm>
            <a:off x="179977" y="205980"/>
            <a:ext cx="8784046" cy="239446"/>
          </a:xfrm>
          <a:solidFill>
            <a:srgbClr val="EF6639"/>
          </a:solidFill>
        </p:spPr>
        <p:txBody>
          <a:bodyPr anchor="ctr" anchorCtr="0"/>
          <a:lstStyle>
            <a:lvl1pPr marL="0" indent="0">
              <a:buFontTx/>
              <a:buNone/>
              <a:defRPr sz="1001" baseline="0">
                <a:solidFill>
                  <a:srgbClr val="FFFFFF"/>
                </a:solidFill>
              </a:defRPr>
            </a:lvl1pPr>
          </a:lstStyle>
          <a:p>
            <a:pPr lvl="0"/>
            <a:r>
              <a:rPr lang="en-AU" dirty="0"/>
              <a:t>CLICK TO EDIT TOPIC OF PRESENTATION OR SECTION</a:t>
            </a:r>
            <a:endParaRPr lang="en-US" dirty="0"/>
          </a:p>
        </p:txBody>
      </p:sp>
    </p:spTree>
    <p:extLst>
      <p:ext uri="{BB962C8B-B14F-4D97-AF65-F5344CB8AC3E}">
        <p14:creationId xmlns:p14="http://schemas.microsoft.com/office/powerpoint/2010/main" val="853232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BBE5AA9-107A-3249-8EBE-06AAB5F39B13}" type="datetimeFigureOut">
              <a:rPr lang="en-US" smtClean="0"/>
              <a:t>02/09/16</a:t>
            </a:fld>
            <a:endParaRPr lang="en-US" dirty="0"/>
          </a:p>
        </p:txBody>
      </p:sp>
      <p:sp>
        <p:nvSpPr>
          <p:cNvPr id="5" name="Footer Placeholder 4"/>
          <p:cNvSpPr>
            <a:spLocks noGrp="1"/>
          </p:cNvSpPr>
          <p:nvPr>
            <p:ph type="ftr" sz="quarter" idx="3"/>
          </p:nvPr>
        </p:nvSpPr>
        <p:spPr>
          <a:xfrm>
            <a:off x="3124202"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B2D244-F9A3-5A4A-BD1A-BF2F93D30C24}" type="slidenum">
              <a:rPr lang="en-US" smtClean="0"/>
              <a:t>‹#›</a:t>
            </a:fld>
            <a:endParaRPr lang="en-US" dirty="0"/>
          </a:p>
        </p:txBody>
      </p:sp>
    </p:spTree>
    <p:extLst>
      <p:ext uri="{BB962C8B-B14F-4D97-AF65-F5344CB8AC3E}">
        <p14:creationId xmlns:p14="http://schemas.microsoft.com/office/powerpoint/2010/main" val="2668186788"/>
      </p:ext>
    </p:extLst>
  </p:cSld>
  <p:clrMap bg1="lt1" tx1="dk1" bg2="lt2" tx2="dk2" accent1="accent1" accent2="accent2" accent3="accent3" accent4="accent4" accent5="accent5" accent6="accent6" hlink="hlink" folHlink="folHlink"/>
  <p:sldLayoutIdLst>
    <p:sldLayoutId id="2147483649" r:id="rId1"/>
    <p:sldLayoutId id="2147483652" r:id="rId2"/>
  </p:sldLayoutIdLst>
  <p:txStyles>
    <p:titleStyle>
      <a:lvl1pPr algn="ctr" defTabSz="457206" rtl="0" eaLnBrk="1" latinLnBrk="0" hangingPunct="1">
        <a:spcBef>
          <a:spcPct val="0"/>
        </a:spcBef>
        <a:buNone/>
        <a:defRPr sz="4400" kern="1200">
          <a:solidFill>
            <a:schemeClr val="tx1"/>
          </a:solidFill>
          <a:latin typeface="+mj-lt"/>
          <a:ea typeface="+mj-ea"/>
          <a:cs typeface="+mj-cs"/>
        </a:defRPr>
      </a:lvl1pPr>
    </p:titleStyle>
    <p:bodyStyle>
      <a:lvl1pPr marL="342904" indent="-342904" algn="l" defTabSz="457206" rtl="0" eaLnBrk="1" latinLnBrk="0" hangingPunct="1">
        <a:spcBef>
          <a:spcPts val="1001"/>
        </a:spcBef>
        <a:buClr>
          <a:srgbClr val="EF6639"/>
        </a:buClr>
        <a:buFont typeface="Arial"/>
        <a:buChar char="•"/>
        <a:defRPr sz="2800" kern="1200">
          <a:solidFill>
            <a:schemeClr val="tx1"/>
          </a:solidFill>
          <a:latin typeface="+mn-lt"/>
          <a:ea typeface="+mn-ea"/>
          <a:cs typeface="+mn-cs"/>
        </a:defRPr>
      </a:lvl1pPr>
      <a:lvl2pPr marL="742959" indent="-285753" algn="l" defTabSz="457206" rtl="0" eaLnBrk="1" latinLnBrk="0" hangingPunct="1">
        <a:spcBef>
          <a:spcPct val="20000"/>
        </a:spcBef>
        <a:buFont typeface="Arial"/>
        <a:buChar char="–"/>
        <a:defRPr sz="2800" kern="1200">
          <a:solidFill>
            <a:schemeClr val="tx1"/>
          </a:solidFill>
          <a:latin typeface="+mn-lt"/>
          <a:ea typeface="+mn-ea"/>
          <a:cs typeface="+mn-cs"/>
        </a:defRPr>
      </a:lvl2pPr>
      <a:lvl3pPr marL="1143015" indent="-228604" algn="l" defTabSz="457206" rtl="0" eaLnBrk="1" latinLnBrk="0" hangingPunct="1">
        <a:spcBef>
          <a:spcPct val="20000"/>
        </a:spcBef>
        <a:buFont typeface="Arial"/>
        <a:buChar char="•"/>
        <a:defRPr sz="2400" kern="1200">
          <a:solidFill>
            <a:schemeClr val="tx1"/>
          </a:solidFill>
          <a:latin typeface="+mn-lt"/>
          <a:ea typeface="+mn-ea"/>
          <a:cs typeface="+mn-cs"/>
        </a:defRPr>
      </a:lvl3pPr>
      <a:lvl4pPr marL="1600221" indent="-228604" algn="l" defTabSz="457206" rtl="0" eaLnBrk="1" latinLnBrk="0" hangingPunct="1">
        <a:spcBef>
          <a:spcPct val="20000"/>
        </a:spcBef>
        <a:buFont typeface="Arial"/>
        <a:buChar char="–"/>
        <a:defRPr sz="2000" kern="1200">
          <a:solidFill>
            <a:schemeClr val="tx1"/>
          </a:solidFill>
          <a:latin typeface="+mn-lt"/>
          <a:ea typeface="+mn-ea"/>
          <a:cs typeface="+mn-cs"/>
        </a:defRPr>
      </a:lvl4pPr>
      <a:lvl5pPr marL="2057427" indent="-228604" algn="l" defTabSz="457206" rtl="0" eaLnBrk="1" latinLnBrk="0" hangingPunct="1">
        <a:spcBef>
          <a:spcPct val="20000"/>
        </a:spcBef>
        <a:buFont typeface="Arial"/>
        <a:buChar char="»"/>
        <a:defRPr sz="2000" kern="1200">
          <a:solidFill>
            <a:schemeClr val="tx1"/>
          </a:solidFill>
          <a:latin typeface="+mn-lt"/>
          <a:ea typeface="+mn-ea"/>
          <a:cs typeface="+mn-cs"/>
        </a:defRPr>
      </a:lvl5pPr>
      <a:lvl6pPr marL="2514632" indent="-228604"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8" indent="-228604"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4" indent="-228604"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4"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1" kern="1200">
          <a:solidFill>
            <a:schemeClr val="tx1"/>
          </a:solidFill>
          <a:latin typeface="+mn-lt"/>
          <a:ea typeface="+mn-ea"/>
          <a:cs typeface="+mn-cs"/>
        </a:defRPr>
      </a:lvl1pPr>
      <a:lvl2pPr marL="457206" algn="l" defTabSz="457206" rtl="0" eaLnBrk="1" latinLnBrk="0" hangingPunct="1">
        <a:defRPr sz="1801" kern="1200">
          <a:solidFill>
            <a:schemeClr val="tx1"/>
          </a:solidFill>
          <a:latin typeface="+mn-lt"/>
          <a:ea typeface="+mn-ea"/>
          <a:cs typeface="+mn-cs"/>
        </a:defRPr>
      </a:lvl2pPr>
      <a:lvl3pPr marL="914411" algn="l" defTabSz="457206" rtl="0" eaLnBrk="1" latinLnBrk="0" hangingPunct="1">
        <a:defRPr sz="1801" kern="1200">
          <a:solidFill>
            <a:schemeClr val="tx1"/>
          </a:solidFill>
          <a:latin typeface="+mn-lt"/>
          <a:ea typeface="+mn-ea"/>
          <a:cs typeface="+mn-cs"/>
        </a:defRPr>
      </a:lvl3pPr>
      <a:lvl4pPr marL="1371617" algn="l" defTabSz="457206" rtl="0" eaLnBrk="1" latinLnBrk="0" hangingPunct="1">
        <a:defRPr sz="1801" kern="1200">
          <a:solidFill>
            <a:schemeClr val="tx1"/>
          </a:solidFill>
          <a:latin typeface="+mn-lt"/>
          <a:ea typeface="+mn-ea"/>
          <a:cs typeface="+mn-cs"/>
        </a:defRPr>
      </a:lvl4pPr>
      <a:lvl5pPr marL="1828823" algn="l" defTabSz="457206" rtl="0" eaLnBrk="1" latinLnBrk="0" hangingPunct="1">
        <a:defRPr sz="1801" kern="1200">
          <a:solidFill>
            <a:schemeClr val="tx1"/>
          </a:solidFill>
          <a:latin typeface="+mn-lt"/>
          <a:ea typeface="+mn-ea"/>
          <a:cs typeface="+mn-cs"/>
        </a:defRPr>
      </a:lvl5pPr>
      <a:lvl6pPr marL="2286029" algn="l" defTabSz="457206" rtl="0" eaLnBrk="1" latinLnBrk="0" hangingPunct="1">
        <a:defRPr sz="1801" kern="1200">
          <a:solidFill>
            <a:schemeClr val="tx1"/>
          </a:solidFill>
          <a:latin typeface="+mn-lt"/>
          <a:ea typeface="+mn-ea"/>
          <a:cs typeface="+mn-cs"/>
        </a:defRPr>
      </a:lvl6pPr>
      <a:lvl7pPr marL="2743234" algn="l" defTabSz="457206" rtl="0" eaLnBrk="1" latinLnBrk="0" hangingPunct="1">
        <a:defRPr sz="1801" kern="1200">
          <a:solidFill>
            <a:schemeClr val="tx1"/>
          </a:solidFill>
          <a:latin typeface="+mn-lt"/>
          <a:ea typeface="+mn-ea"/>
          <a:cs typeface="+mn-cs"/>
        </a:defRPr>
      </a:lvl7pPr>
      <a:lvl8pPr marL="3200440" algn="l" defTabSz="457206" rtl="0" eaLnBrk="1" latinLnBrk="0" hangingPunct="1">
        <a:defRPr sz="1801" kern="1200">
          <a:solidFill>
            <a:schemeClr val="tx1"/>
          </a:solidFill>
          <a:latin typeface="+mn-lt"/>
          <a:ea typeface="+mn-ea"/>
          <a:cs typeface="+mn-cs"/>
        </a:defRPr>
      </a:lvl8pPr>
      <a:lvl9pPr marL="3657646" algn="l" defTabSz="457206"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cloudfoundry.org/the-road-ahead-with-sap-hana-cloud-platform-and-cloud-foundry-sap-teched-strategy-talk-of-the-wee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slideshare.net/thomasgr/winwin-sap-and-open-source-in-the-enterprise-4094734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lickr.com/photos/newtown_grafitti/"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www.google.co.nz/url?sa=t&amp;rct=j&amp;q=&amp;esrc=s&amp;source=web&amp;cd=2&amp;cad=rja&amp;uact=8&amp;ved=0ahUKEwj00_C1otzOAhVFGJQKHSIFBNcQFggjMAE&amp;url=http://video.ch9.ms/sessions/teched/eu/2014/DEV-B209.pptx&amp;usg=AFQjCNGWHaXIMwsiKqFslcfxSC_4g0qFEA" TargetMode="External"/><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oogle.co.nz/url?sa=t&amp;rct=j&amp;q=&amp;esrc=s&amp;source=web&amp;cd=2&amp;cad=rja&amp;uact=8&amp;ved=0ahUKEwj00_C1otzOAhVFGJQKHSIFBNcQFggjMAE&amp;url=http://video.ch9.ms/sessions/teched/eu/2014/DEV-B209.pptx&amp;usg=AFQjCNGWHaXIMwsiKqFslcfxSC_4g0qFEA"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7024" y="2756646"/>
            <a:ext cx="8172907" cy="1617074"/>
          </a:xfrm>
        </p:spPr>
        <p:txBody>
          <a:bodyPr/>
          <a:lstStyle/>
          <a:p>
            <a:r>
              <a:rPr lang="en-US" dirty="0"/>
              <a:t>Standing on the shoulders of giants</a:t>
            </a:r>
            <a:br>
              <a:rPr lang="en-US" dirty="0"/>
            </a:br>
            <a:r>
              <a:rPr lang="en-US" sz="2800" dirty="0"/>
              <a:t>Being a good open source citizen</a:t>
            </a:r>
          </a:p>
        </p:txBody>
      </p:sp>
      <p:sp>
        <p:nvSpPr>
          <p:cNvPr id="3" name="Subtitle 2"/>
          <p:cNvSpPr>
            <a:spLocks noGrp="1"/>
          </p:cNvSpPr>
          <p:nvPr>
            <p:ph type="subTitle" idx="1"/>
          </p:nvPr>
        </p:nvSpPr>
        <p:spPr/>
        <p:txBody>
          <a:bodyPr/>
          <a:lstStyle/>
          <a:p>
            <a:r>
              <a:rPr lang="en-US" dirty="0"/>
              <a:t>John Patterson •	 6</a:t>
            </a:r>
            <a:r>
              <a:rPr lang="en-US" baseline="30000" dirty="0"/>
              <a:t>th</a:t>
            </a:r>
            <a:r>
              <a:rPr lang="en-US" dirty="0"/>
              <a:t> September 2016</a:t>
            </a:r>
          </a:p>
        </p:txBody>
      </p:sp>
    </p:spTree>
    <p:extLst>
      <p:ext uri="{BB962C8B-B14F-4D97-AF65-F5344CB8AC3E}">
        <p14:creationId xmlns:p14="http://schemas.microsoft.com/office/powerpoint/2010/main" val="1827891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 Why did SAP bet big on Open Source?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Investors have many options</a:t>
            </a:r>
          </a:p>
        </p:txBody>
      </p:sp>
    </p:spTree>
    <p:extLst>
      <p:ext uri="{BB962C8B-B14F-4D97-AF65-F5344CB8AC3E}">
        <p14:creationId xmlns:p14="http://schemas.microsoft.com/office/powerpoint/2010/main" val="202951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 Why did SAP bet big on Open Source?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For a cultural change</a:t>
            </a:r>
          </a:p>
        </p:txBody>
      </p:sp>
    </p:spTree>
    <p:extLst>
      <p:ext uri="{BB962C8B-B14F-4D97-AF65-F5344CB8AC3E}">
        <p14:creationId xmlns:p14="http://schemas.microsoft.com/office/powerpoint/2010/main" val="273912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SAP bet big on Open Source because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They needed to create a platform for innovation</a:t>
            </a:r>
          </a:p>
        </p:txBody>
      </p:sp>
    </p:spTree>
    <p:extLst>
      <p:ext uri="{BB962C8B-B14F-4D97-AF65-F5344CB8AC3E}">
        <p14:creationId xmlns:p14="http://schemas.microsoft.com/office/powerpoint/2010/main" val="3144670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descr="http://scn.sap.com/servlet/JiveServlet/showImage/38-143044-963666/Slide03.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6440" y="-163934"/>
            <a:ext cx="8461773" cy="467068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a:spLocks noChangeArrowheads="1"/>
          </p:cNvSpPr>
          <p:nvPr/>
        </p:nvSpPr>
        <p:spPr bwMode="auto">
          <a:xfrm rot="5400000">
            <a:off x="6680391" y="2494394"/>
            <a:ext cx="459700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AU" altLang="en-US" sz="800" dirty="0">
                <a:solidFill>
                  <a:schemeClr val="bg1"/>
                </a:solidFill>
                <a:latin typeface=" Arial"/>
                <a:hlinkClick r:id="rId4"/>
              </a:rPr>
              <a:t>The road ahead with SAP HANA Cloud Platform and Cloud Foundry</a:t>
            </a:r>
            <a:endParaRPr kumimoji="0" lang="en-US" altLang="en-US" sz="800" b="0" i="0" u="none" strike="noStrike" cap="none" normalizeH="0" baseline="0" dirty="0">
              <a:ln>
                <a:noFill/>
              </a:ln>
              <a:solidFill>
                <a:schemeClr val="bg1"/>
              </a:solidFill>
              <a:effectLst/>
              <a:latin typeface="Arial" panose="020B0604020202020204" pitchFamily="34" charset="0"/>
            </a:endParaRPr>
          </a:p>
        </p:txBody>
      </p:sp>
      <p:sp>
        <p:nvSpPr>
          <p:cNvPr id="14" name="Rectangle 13"/>
          <p:cNvSpPr/>
          <p:nvPr/>
        </p:nvSpPr>
        <p:spPr>
          <a:xfrm>
            <a:off x="1" y="4279106"/>
            <a:ext cx="9144000" cy="864394"/>
          </a:xfrm>
          <a:prstGeom prst="rect">
            <a:avLst/>
          </a:prstGeom>
          <a:gradFill>
            <a:gsLst>
              <a:gs pos="100000">
                <a:schemeClr val="accent1">
                  <a:tint val="100000"/>
                  <a:shade val="100000"/>
                  <a:satMod val="13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spcBef>
                <a:spcPct val="0"/>
              </a:spcBef>
            </a:pPr>
            <a:r>
              <a:rPr lang="en-US" sz="3600" dirty="0">
                <a:solidFill>
                  <a:srgbClr val="FFFFFF"/>
                </a:solidFill>
              </a:rPr>
              <a:t>built using Open Source and Open Standards</a:t>
            </a:r>
          </a:p>
        </p:txBody>
      </p:sp>
    </p:spTree>
    <p:extLst>
      <p:ext uri="{BB962C8B-B14F-4D97-AF65-F5344CB8AC3E}">
        <p14:creationId xmlns:p14="http://schemas.microsoft.com/office/powerpoint/2010/main" val="31557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Did you know? &#10;SAP adopts Open Source &#10;© 2014 SAP. All rights reserved. developers.sap.com @sapdevs 3 &#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1" y="310528"/>
            <a:ext cx="8215312" cy="46211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rot="5400000">
            <a:off x="7157363" y="1923450"/>
            <a:ext cx="364305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AU" altLang="en-US" sz="1000" dirty="0">
                <a:solidFill>
                  <a:schemeClr val="bg1"/>
                </a:solidFill>
                <a:latin typeface=" Arial"/>
                <a:hlinkClick r:id="rId4"/>
              </a:rPr>
              <a:t>Win </a:t>
            </a:r>
            <a:r>
              <a:rPr lang="en-AU" altLang="en-US" sz="1000" dirty="0" err="1">
                <a:solidFill>
                  <a:schemeClr val="bg1"/>
                </a:solidFill>
                <a:latin typeface=" Arial"/>
                <a:hlinkClick r:id="rId4"/>
              </a:rPr>
              <a:t>win</a:t>
            </a:r>
            <a:r>
              <a:rPr lang="en-AU" altLang="en-US" sz="1000" dirty="0">
                <a:solidFill>
                  <a:schemeClr val="bg1"/>
                </a:solidFill>
                <a:latin typeface=" Arial"/>
                <a:hlinkClick r:id="rId4"/>
              </a:rPr>
              <a:t> sap and open source in the enterprise</a:t>
            </a:r>
            <a:endParaRPr kumimoji="0" lang="en-US" altLang="en-US" sz="1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70728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pic>
        <p:nvPicPr>
          <p:cNvPr id="6" name="Picture 5"/>
          <p:cNvPicPr>
            <a:picLocks noChangeAspect="1"/>
          </p:cNvPicPr>
          <p:nvPr/>
        </p:nvPicPr>
        <p:blipFill>
          <a:blip r:embed="rId2"/>
          <a:stretch>
            <a:fillRect/>
          </a:stretch>
        </p:blipFill>
        <p:spPr>
          <a:xfrm>
            <a:off x="0" y="-127666"/>
            <a:ext cx="9172168" cy="6799088"/>
          </a:xfrm>
          <a:prstGeom prst="rect">
            <a:avLst/>
          </a:prstGeom>
        </p:spPr>
      </p:pic>
      <p:sp>
        <p:nvSpPr>
          <p:cNvPr id="7" name="Rectangle 6"/>
          <p:cNvSpPr/>
          <p:nvPr/>
        </p:nvSpPr>
        <p:spPr>
          <a:xfrm rot="5400000">
            <a:off x="6735341" y="3690142"/>
            <a:ext cx="4537159" cy="230832"/>
          </a:xfrm>
          <a:prstGeom prst="rect">
            <a:avLst/>
          </a:prstGeom>
        </p:spPr>
        <p:txBody>
          <a:bodyPr wrap="square">
            <a:spAutoFit/>
          </a:bodyPr>
          <a:lstStyle/>
          <a:p>
            <a:r>
              <a:rPr lang="en-US" sz="900" dirty="0"/>
              <a:t>https://www.dto.gov.au/standard/7-open-standards-and-common-platforms/</a:t>
            </a:r>
          </a:p>
        </p:txBody>
      </p:sp>
    </p:spTree>
    <p:extLst>
      <p:ext uri="{BB962C8B-B14F-4D97-AF65-F5344CB8AC3E}">
        <p14:creationId xmlns:p14="http://schemas.microsoft.com/office/powerpoint/2010/main" val="158359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8448" y="-168914"/>
            <a:ext cx="9761728" cy="6440236"/>
          </a:xfrm>
          <a:prstGeom prst="rect">
            <a:avLst/>
          </a:prstGeom>
        </p:spPr>
      </p:pic>
      <p:sp>
        <p:nvSpPr>
          <p:cNvPr id="9" name="Rectangle 8"/>
          <p:cNvSpPr/>
          <p:nvPr/>
        </p:nvSpPr>
        <p:spPr>
          <a:xfrm rot="5400000">
            <a:off x="6003923" y="5348834"/>
            <a:ext cx="6068824" cy="215444"/>
          </a:xfrm>
          <a:prstGeom prst="rect">
            <a:avLst/>
          </a:prstGeom>
        </p:spPr>
        <p:txBody>
          <a:bodyPr wrap="square">
            <a:spAutoFit/>
          </a:bodyPr>
          <a:lstStyle/>
          <a:p>
            <a:r>
              <a:rPr lang="en-US" sz="800" dirty="0"/>
              <a:t>https://www.dto.gov.au/standard/8-make-source-code-open/</a:t>
            </a:r>
          </a:p>
        </p:txBody>
      </p:sp>
    </p:spTree>
    <p:extLst>
      <p:ext uri="{BB962C8B-B14F-4D97-AF65-F5344CB8AC3E}">
        <p14:creationId xmlns:p14="http://schemas.microsoft.com/office/powerpoint/2010/main" val="322876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309" b="14138"/>
          <a:stretch/>
        </p:blipFill>
        <p:spPr>
          <a:xfrm>
            <a:off x="-5065" y="0"/>
            <a:ext cx="9149065" cy="4049175"/>
          </a:xfrm>
          <a:prstGeom prst="rect">
            <a:avLst/>
          </a:prstGeom>
          <a:effectLst>
            <a:outerShdw blurRad="50800" dist="50800" dir="5400000" algn="ctr" rotWithShape="0">
              <a:srgbClr val="000000">
                <a:alpha val="2000"/>
              </a:srgbClr>
            </a:outerShdw>
          </a:effectLst>
        </p:spPr>
      </p:pic>
      <p:sp>
        <p:nvSpPr>
          <p:cNvPr id="7" name="Rectangle 6"/>
          <p:cNvSpPr/>
          <p:nvPr/>
        </p:nvSpPr>
        <p:spPr>
          <a:xfrm>
            <a:off x="-5065" y="4019005"/>
            <a:ext cx="9149065" cy="1089660"/>
          </a:xfrm>
          <a:prstGeom prst="rect">
            <a:avLst/>
          </a:prstGeom>
          <a:solidFill>
            <a:schemeClr val="tx1">
              <a:alpha val="82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rPr>
              <a:t>Not Gratis</a:t>
            </a:r>
            <a:endParaRPr lang="en-US" sz="4400" dirty="0"/>
          </a:p>
        </p:txBody>
      </p:sp>
      <p:sp>
        <p:nvSpPr>
          <p:cNvPr id="8" name="Rectangle 7"/>
          <p:cNvSpPr/>
          <p:nvPr/>
        </p:nvSpPr>
        <p:spPr>
          <a:xfrm rot="16200000">
            <a:off x="7849437" y="1085808"/>
            <a:ext cx="2392001" cy="230832"/>
          </a:xfrm>
          <a:prstGeom prst="rect">
            <a:avLst/>
          </a:prstGeom>
        </p:spPr>
        <p:txBody>
          <a:bodyPr wrap="none">
            <a:spAutoFit/>
          </a:bodyPr>
          <a:lstStyle/>
          <a:p>
            <a:r>
              <a:rPr lang="en-US" sz="900" dirty="0">
                <a:solidFill>
                  <a:schemeClr val="bg1"/>
                </a:solidFill>
              </a:rPr>
              <a:t>https://www.flickr.com/photos/naudinsylvain/</a:t>
            </a:r>
          </a:p>
        </p:txBody>
      </p:sp>
    </p:spTree>
    <p:extLst>
      <p:ext uri="{BB962C8B-B14F-4D97-AF65-F5344CB8AC3E}">
        <p14:creationId xmlns:p14="http://schemas.microsoft.com/office/powerpoint/2010/main" val="101039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005" b="10726"/>
          <a:stretch/>
        </p:blipFill>
        <p:spPr>
          <a:xfrm>
            <a:off x="0" y="-51437"/>
            <a:ext cx="9235440" cy="5194937"/>
          </a:xfrm>
          <a:prstGeom prst="rect">
            <a:avLst/>
          </a:prstGeom>
        </p:spPr>
      </p:pic>
      <p:sp>
        <p:nvSpPr>
          <p:cNvPr id="7" name="Rectangle 6"/>
          <p:cNvSpPr/>
          <p:nvPr/>
        </p:nvSpPr>
        <p:spPr>
          <a:xfrm>
            <a:off x="0" y="2918460"/>
            <a:ext cx="6842760" cy="1661160"/>
          </a:xfrm>
          <a:prstGeom prst="rect">
            <a:avLst/>
          </a:prstGeom>
          <a:solidFill>
            <a:schemeClr val="tx1">
              <a:alpha val="79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83581" y="2964756"/>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as in beer</a:t>
            </a:r>
            <a:endParaRPr lang="en-US" sz="4400" i="1" dirty="0">
              <a:solidFill>
                <a:schemeClr val="bg1"/>
              </a:solidFill>
            </a:endParaRPr>
          </a:p>
        </p:txBody>
      </p:sp>
    </p:spTree>
    <p:extLst>
      <p:ext uri="{BB962C8B-B14F-4D97-AF65-F5344CB8AC3E}">
        <p14:creationId xmlns:p14="http://schemas.microsoft.com/office/powerpoint/2010/main" val="241369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sp>
        <p:nvSpPr>
          <p:cNvPr id="7" name="Rectangle 6"/>
          <p:cNvSpPr/>
          <p:nvPr/>
        </p:nvSpPr>
        <p:spPr>
          <a:xfrm>
            <a:off x="0" y="2918460"/>
            <a:ext cx="6842760" cy="1661160"/>
          </a:xfrm>
          <a:prstGeom prst="rect">
            <a:avLst/>
          </a:prstGeom>
          <a:solidFill>
            <a:schemeClr val="tx1">
              <a:alpha val="79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83581" y="2964756"/>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run</a:t>
            </a:r>
          </a:p>
        </p:txBody>
      </p:sp>
      <p:pic>
        <p:nvPicPr>
          <p:cNvPr id="11" name="Content Placeholder 10"/>
          <p:cNvPicPr>
            <a:picLocks noGrp="1" noChangeAspect="1"/>
          </p:cNvPicPr>
          <p:nvPr>
            <p:ph sz="half" idx="1"/>
          </p:nvPr>
        </p:nvPicPr>
        <p:blipFill>
          <a:blip r:embed="rId3"/>
          <a:stretch>
            <a:fillRect/>
          </a:stretch>
        </p:blipFill>
        <p:spPr>
          <a:xfrm>
            <a:off x="-29182" y="-71804"/>
            <a:ext cx="9173182" cy="5297619"/>
          </a:xfrm>
        </p:spPr>
      </p:pic>
      <p:sp>
        <p:nvSpPr>
          <p:cNvPr id="12" name="Rectangle 11"/>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20805" y="2492507"/>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run</a:t>
            </a:r>
          </a:p>
        </p:txBody>
      </p:sp>
    </p:spTree>
    <p:extLst>
      <p:ext uri="{BB962C8B-B14F-4D97-AF65-F5344CB8AC3E}">
        <p14:creationId xmlns:p14="http://schemas.microsoft.com/office/powerpoint/2010/main" val="4293520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5608" y="4215420"/>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3400" dirty="0">
                <a:solidFill>
                  <a:schemeClr val="bg1"/>
                </a:solidFill>
                <a:latin typeface="+mj-lt"/>
                <a:ea typeface="+mj-ea"/>
                <a:cs typeface="+mj-cs"/>
              </a:rPr>
              <a:t>Transformation</a:t>
            </a:r>
          </a:p>
        </p:txBody>
      </p:sp>
      <p:pic>
        <p:nvPicPr>
          <p:cNvPr id="9" name="Picture 8"/>
          <p:cNvPicPr>
            <a:picLocks noChangeAspect="1"/>
          </p:cNvPicPr>
          <p:nvPr/>
        </p:nvPicPr>
        <p:blipFill>
          <a:blip r:embed="rId3"/>
          <a:stretch>
            <a:fillRect/>
          </a:stretch>
        </p:blipFill>
        <p:spPr>
          <a:xfrm>
            <a:off x="0" y="15564"/>
            <a:ext cx="9183018" cy="5143500"/>
          </a:xfrm>
          <a:prstGeom prst="rect">
            <a:avLst/>
          </a:prstGeom>
        </p:spPr>
      </p:pic>
      <p:sp>
        <p:nvSpPr>
          <p:cNvPr id="4" name="Rectangle 3"/>
          <p:cNvSpPr/>
          <p:nvPr/>
        </p:nvSpPr>
        <p:spPr>
          <a:xfrm>
            <a:off x="-1" y="4017669"/>
            <a:ext cx="9151805" cy="1089660"/>
          </a:xfrm>
          <a:prstGeom prst="rect">
            <a:avLst/>
          </a:prstGeom>
          <a:solidFill>
            <a:schemeClr val="tx1">
              <a:alpha val="60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970" y="4291515"/>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4400" dirty="0">
                <a:solidFill>
                  <a:schemeClr val="bg1"/>
                </a:solidFill>
                <a:latin typeface="+mj-lt"/>
                <a:ea typeface="+mj-ea"/>
                <a:cs typeface="+mj-cs"/>
              </a:rPr>
              <a:t>Transformation</a:t>
            </a:r>
          </a:p>
        </p:txBody>
      </p:sp>
    </p:spTree>
    <p:extLst>
      <p:ext uri="{BB962C8B-B14F-4D97-AF65-F5344CB8AC3E}">
        <p14:creationId xmlns:p14="http://schemas.microsoft.com/office/powerpoint/2010/main" val="397918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sp>
        <p:nvSpPr>
          <p:cNvPr id="7" name="Rectangle 6"/>
          <p:cNvSpPr/>
          <p:nvPr/>
        </p:nvSpPr>
        <p:spPr>
          <a:xfrm>
            <a:off x="0" y="2918460"/>
            <a:ext cx="6842760" cy="1661160"/>
          </a:xfrm>
          <a:prstGeom prst="rect">
            <a:avLst/>
          </a:prstGeom>
          <a:solidFill>
            <a:schemeClr val="tx1">
              <a:alpha val="79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83581" y="2964756"/>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run</a:t>
            </a:r>
          </a:p>
        </p:txBody>
      </p:sp>
      <p:pic>
        <p:nvPicPr>
          <p:cNvPr id="11" name="Content Placeholder 10"/>
          <p:cNvPicPr>
            <a:picLocks noGrp="1" noChangeAspect="1"/>
          </p:cNvPicPr>
          <p:nvPr>
            <p:ph sz="half" idx="1"/>
          </p:nvPr>
        </p:nvPicPr>
        <p:blipFill>
          <a:blip r:embed="rId3"/>
          <a:stretch>
            <a:fillRect/>
          </a:stretch>
        </p:blipFill>
        <p:spPr>
          <a:xfrm>
            <a:off x="-29182" y="-71804"/>
            <a:ext cx="9173182" cy="5297619"/>
          </a:xfrm>
        </p:spPr>
      </p:pic>
      <p:sp>
        <p:nvSpPr>
          <p:cNvPr id="12" name="Rectangle 11"/>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20805" y="2492507"/>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study</a:t>
            </a:r>
          </a:p>
        </p:txBody>
      </p:sp>
    </p:spTree>
    <p:extLst>
      <p:ext uri="{BB962C8B-B14F-4D97-AF65-F5344CB8AC3E}">
        <p14:creationId xmlns:p14="http://schemas.microsoft.com/office/powerpoint/2010/main" val="349261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sp>
        <p:nvSpPr>
          <p:cNvPr id="7" name="Rectangle 6"/>
          <p:cNvSpPr/>
          <p:nvPr/>
        </p:nvSpPr>
        <p:spPr>
          <a:xfrm>
            <a:off x="0" y="2918460"/>
            <a:ext cx="6842760" cy="1661160"/>
          </a:xfrm>
          <a:prstGeom prst="rect">
            <a:avLst/>
          </a:prstGeom>
          <a:solidFill>
            <a:schemeClr val="tx1">
              <a:alpha val="79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83581" y="2964756"/>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run</a:t>
            </a:r>
          </a:p>
        </p:txBody>
      </p:sp>
      <p:pic>
        <p:nvPicPr>
          <p:cNvPr id="11" name="Content Placeholder 10"/>
          <p:cNvPicPr>
            <a:picLocks noGrp="1" noChangeAspect="1"/>
          </p:cNvPicPr>
          <p:nvPr>
            <p:ph sz="half" idx="1"/>
          </p:nvPr>
        </p:nvPicPr>
        <p:blipFill>
          <a:blip r:embed="rId3"/>
          <a:stretch>
            <a:fillRect/>
          </a:stretch>
        </p:blipFill>
        <p:spPr>
          <a:xfrm>
            <a:off x="-29182" y="-72408"/>
            <a:ext cx="9173182" cy="5297619"/>
          </a:xfrm>
        </p:spPr>
      </p:pic>
      <p:sp>
        <p:nvSpPr>
          <p:cNvPr id="12" name="Rectangle 11"/>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p:cNvSpPr txBox="1">
            <a:spLocks/>
          </p:cNvSpPr>
          <p:nvPr/>
        </p:nvSpPr>
        <p:spPr>
          <a:xfrm>
            <a:off x="120805" y="2492507"/>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redistribute</a:t>
            </a:r>
          </a:p>
        </p:txBody>
      </p:sp>
    </p:spTree>
    <p:extLst>
      <p:ext uri="{BB962C8B-B14F-4D97-AF65-F5344CB8AC3E}">
        <p14:creationId xmlns:p14="http://schemas.microsoft.com/office/powerpoint/2010/main" val="607808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sp>
        <p:nvSpPr>
          <p:cNvPr id="7" name="Rectangle 6"/>
          <p:cNvSpPr/>
          <p:nvPr/>
        </p:nvSpPr>
        <p:spPr>
          <a:xfrm>
            <a:off x="0" y="2918460"/>
            <a:ext cx="6842760" cy="1661160"/>
          </a:xfrm>
          <a:prstGeom prst="rect">
            <a:avLst/>
          </a:prstGeom>
          <a:solidFill>
            <a:schemeClr val="tx1">
              <a:alpha val="79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83581" y="2964756"/>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run</a:t>
            </a:r>
          </a:p>
        </p:txBody>
      </p:sp>
      <p:pic>
        <p:nvPicPr>
          <p:cNvPr id="11" name="Content Placeholder 10"/>
          <p:cNvPicPr>
            <a:picLocks noGrp="1" noChangeAspect="1"/>
          </p:cNvPicPr>
          <p:nvPr>
            <p:ph sz="half" idx="1"/>
          </p:nvPr>
        </p:nvPicPr>
        <p:blipFill>
          <a:blip r:embed="rId3"/>
          <a:stretch>
            <a:fillRect/>
          </a:stretch>
        </p:blipFill>
        <p:spPr>
          <a:xfrm>
            <a:off x="-29182" y="-67914"/>
            <a:ext cx="9173182" cy="5297619"/>
          </a:xfrm>
        </p:spPr>
      </p:pic>
      <p:sp>
        <p:nvSpPr>
          <p:cNvPr id="12" name="Rectangle 11"/>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120805" y="2492507"/>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Free to improve</a:t>
            </a:r>
          </a:p>
        </p:txBody>
      </p:sp>
      <p:sp>
        <p:nvSpPr>
          <p:cNvPr id="9" name="Rectangle 8"/>
          <p:cNvSpPr/>
          <p:nvPr/>
        </p:nvSpPr>
        <p:spPr>
          <a:xfrm>
            <a:off x="8130378" y="4943680"/>
            <a:ext cx="1107007" cy="507831"/>
          </a:xfrm>
          <a:prstGeom prst="rect">
            <a:avLst/>
          </a:prstGeom>
        </p:spPr>
        <p:txBody>
          <a:bodyPr wrap="square">
            <a:spAutoFit/>
          </a:bodyPr>
          <a:lstStyle/>
          <a:p>
            <a:r>
              <a:rPr lang="en-US" sz="900" b="1" u="sng" dirty="0">
                <a:solidFill>
                  <a:srgbClr val="006DAC"/>
                </a:solidFill>
                <a:latin typeface="Proxima Nova"/>
                <a:hlinkClick r:id="rId4" tooltip="Go to Newtown grafitti's photostream"/>
              </a:rPr>
              <a:t>Newtown </a:t>
            </a:r>
            <a:r>
              <a:rPr lang="en-US" sz="900" b="1" u="sng" dirty="0" err="1">
                <a:solidFill>
                  <a:srgbClr val="006DAC"/>
                </a:solidFill>
                <a:latin typeface="Proxima Nova"/>
                <a:hlinkClick r:id="rId4" tooltip="Go to Newtown grafitti's photostream"/>
              </a:rPr>
              <a:t>grafitti</a:t>
            </a:r>
            <a:br>
              <a:rPr lang="en-US" dirty="0"/>
            </a:br>
            <a:endParaRPr lang="en-US" dirty="0"/>
          </a:p>
        </p:txBody>
      </p:sp>
    </p:spTree>
    <p:extLst>
      <p:ext uri="{BB962C8B-B14F-4D97-AF65-F5344CB8AC3E}">
        <p14:creationId xmlns:p14="http://schemas.microsoft.com/office/powerpoint/2010/main" val="88383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p:cNvSpPr/>
          <p:nvPr/>
        </p:nvSpPr>
        <p:spPr>
          <a:xfrm>
            <a:off x="-25298" y="0"/>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r>
              <a:rPr lang="en-US" sz="1801" dirty="0"/>
              <a:t>P</a:t>
            </a:r>
            <a:endParaRPr sz="1801" dirty="0"/>
          </a:p>
        </p:txBody>
      </p:sp>
      <p:sp>
        <p:nvSpPr>
          <p:cNvPr id="9" name="object 2"/>
          <p:cNvSpPr/>
          <p:nvPr/>
        </p:nvSpPr>
        <p:spPr>
          <a:xfrm>
            <a:off x="-25299" y="-3572"/>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EF6639"/>
          </a:solidFill>
        </p:spPr>
        <p:txBody>
          <a:bodyPr wrap="square" lIns="0" tIns="0" rIns="0" bIns="0" rtlCol="0"/>
          <a:lstStyle/>
          <a:p>
            <a:endParaRPr sz="1801" dirty="0"/>
          </a:p>
        </p:txBody>
      </p:sp>
      <p:sp>
        <p:nvSpPr>
          <p:cNvPr id="6" name="TextBox 5"/>
          <p:cNvSpPr txBox="1"/>
          <p:nvPr/>
        </p:nvSpPr>
        <p:spPr>
          <a:xfrm>
            <a:off x="357138" y="1752333"/>
            <a:ext cx="8354615" cy="2062103"/>
          </a:xfrm>
          <a:prstGeom prst="rect">
            <a:avLst/>
          </a:prstGeom>
          <a:noFill/>
        </p:spPr>
        <p:txBody>
          <a:bodyPr wrap="square" rtlCol="0">
            <a:spAutoFit/>
          </a:bodyPr>
          <a:lstStyle/>
          <a:p>
            <a:pPr algn="ctr"/>
            <a:r>
              <a:rPr lang="en-AU" sz="3200" i="1" dirty="0">
                <a:solidFill>
                  <a:schemeClr val="bg1"/>
                </a:solidFill>
              </a:rPr>
              <a:t>“</a:t>
            </a:r>
            <a:r>
              <a:rPr lang="en-AU" sz="4000" i="1" dirty="0">
                <a:solidFill>
                  <a:schemeClr val="bg1"/>
                </a:solidFill>
              </a:rPr>
              <a:t>Given enough eyeballs, all bugs are shallow</a:t>
            </a:r>
            <a:r>
              <a:rPr lang="en-AU" sz="3200" i="1" dirty="0">
                <a:solidFill>
                  <a:schemeClr val="bg1"/>
                </a:solidFill>
              </a:rPr>
              <a:t>.”</a:t>
            </a:r>
          </a:p>
          <a:p>
            <a:endParaRPr lang="en-AU" sz="2400" dirty="0">
              <a:solidFill>
                <a:schemeClr val="bg1"/>
              </a:solidFill>
            </a:endParaRPr>
          </a:p>
          <a:p>
            <a:pPr algn="ctr"/>
            <a:r>
              <a:rPr lang="en-AU" sz="2400" dirty="0">
                <a:solidFill>
                  <a:schemeClr val="bg1"/>
                </a:solidFill>
              </a:rPr>
              <a:t>-- </a:t>
            </a:r>
            <a:r>
              <a:rPr lang="en-US" sz="2400" b="1" dirty="0">
                <a:solidFill>
                  <a:schemeClr val="bg1"/>
                </a:solidFill>
              </a:rPr>
              <a:t>Linus Torvalds --</a:t>
            </a:r>
            <a:endParaRPr lang="en-AU" sz="2400" dirty="0">
              <a:solidFill>
                <a:schemeClr val="bg1"/>
              </a:solidFill>
            </a:endParaRPr>
          </a:p>
        </p:txBody>
      </p:sp>
      <p:sp>
        <p:nvSpPr>
          <p:cNvPr id="5" name="TextBox 4"/>
          <p:cNvSpPr txBox="1"/>
          <p:nvPr/>
        </p:nvSpPr>
        <p:spPr>
          <a:xfrm>
            <a:off x="1147980" y="174158"/>
            <a:ext cx="7185163" cy="923458"/>
          </a:xfrm>
          <a:prstGeom prst="rect">
            <a:avLst/>
          </a:prstGeom>
          <a:noFill/>
        </p:spPr>
        <p:txBody>
          <a:bodyPr wrap="square" rtlCol="0">
            <a:spAutoFit/>
          </a:bodyPr>
          <a:lstStyle/>
          <a:p>
            <a:pPr algn="ctr"/>
            <a:r>
              <a:rPr lang="en-US" sz="5401" dirty="0">
                <a:solidFill>
                  <a:schemeClr val="bg1"/>
                </a:solidFill>
              </a:rPr>
              <a:t>Quality Code</a:t>
            </a:r>
          </a:p>
        </p:txBody>
      </p:sp>
    </p:spTree>
    <p:extLst>
      <p:ext uri="{BB962C8B-B14F-4D97-AF65-F5344CB8AC3E}">
        <p14:creationId xmlns:p14="http://schemas.microsoft.com/office/powerpoint/2010/main" val="33702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8" name="Title 5"/>
          <p:cNvSpPr>
            <a:spLocks noGrp="1"/>
          </p:cNvSpPr>
          <p:nvPr>
            <p:ph type="title"/>
          </p:nvPr>
        </p:nvSpPr>
        <p:spPr>
          <a:xfrm>
            <a:off x="264188" y="1960331"/>
            <a:ext cx="8741880" cy="674749"/>
          </a:xfrm>
        </p:spPr>
        <p:txBody>
          <a:bodyPr>
            <a:noAutofit/>
          </a:bodyPr>
          <a:lstStyle/>
          <a:p>
            <a:pPr algn="ctr"/>
            <a:r>
              <a:rPr lang="en-US" sz="5400" dirty="0">
                <a:solidFill>
                  <a:schemeClr val="bg1"/>
                </a:solidFill>
                <a:ea typeface="Segoe UI" pitchFamily="34" charset="0"/>
                <a:cs typeface="Segoe UI" pitchFamily="34" charset="0"/>
              </a:rPr>
              <a:t>Shared code is copyrighted until it is licensed</a:t>
            </a:r>
          </a:p>
        </p:txBody>
      </p:sp>
    </p:spTree>
    <p:extLst>
      <p:ext uri="{BB962C8B-B14F-4D97-AF65-F5344CB8AC3E}">
        <p14:creationId xmlns:p14="http://schemas.microsoft.com/office/powerpoint/2010/main" val="2428320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3" name="Rectangle 42"/>
          <p:cNvSpPr/>
          <p:nvPr>
            <p:custDataLst>
              <p:tags r:id="rId1"/>
            </p:custDataLst>
          </p:nvPr>
        </p:nvSpPr>
        <p:spPr>
          <a:xfrm>
            <a:off x="937023" y="2045288"/>
            <a:ext cx="2278643" cy="1782827"/>
          </a:xfrm>
          <a:prstGeom prst="rect">
            <a:avLst/>
          </a:prstGeom>
          <a:solidFill>
            <a:schemeClr val="accent5"/>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sym typeface="Segoe Light"/>
            </a:endParaRP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ATTRIBUTION</a:t>
            </a:r>
          </a:p>
          <a:p>
            <a:pPr algn="ctr" defTabSz="68567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sym typeface="Segoe Light"/>
            </a:endParaRP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BSD</a:t>
            </a: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MIT</a:t>
            </a: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Apache</a:t>
            </a:r>
          </a:p>
        </p:txBody>
      </p:sp>
      <p:sp>
        <p:nvSpPr>
          <p:cNvPr id="44" name="Rectangle 43"/>
          <p:cNvSpPr/>
          <p:nvPr>
            <p:custDataLst>
              <p:tags r:id="rId2"/>
            </p:custDataLst>
          </p:nvPr>
        </p:nvSpPr>
        <p:spPr>
          <a:xfrm>
            <a:off x="3356724" y="2045288"/>
            <a:ext cx="2408851" cy="1782827"/>
          </a:xfrm>
          <a:prstGeom prst="rect">
            <a:avLst/>
          </a:prstGeom>
          <a:solidFill>
            <a:schemeClr val="accent2">
              <a:lumMod val="50000"/>
            </a:schemeClr>
          </a:solidFill>
          <a:ln>
            <a:solidFill>
              <a:srgbClr val="00B0F0"/>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sym typeface="Segoe Light"/>
            </a:endParaRP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DOWNSTREAM</a:t>
            </a:r>
          </a:p>
          <a:p>
            <a:pPr algn="ctr" defTabSz="685672" fontAlgn="base">
              <a:lnSpc>
                <a:spcPct val="90000"/>
              </a:lnSpc>
              <a:spcBef>
                <a:spcPct val="0"/>
              </a:spcBef>
              <a:spcAft>
                <a:spcPct val="0"/>
              </a:spcAft>
            </a:pPr>
            <a:endParaRPr lang="en-US" sz="1765" dirty="0">
              <a:solidFill>
                <a:schemeClr val="accent2">
                  <a:lumMod val="50000"/>
                </a:schemeClr>
              </a:solidFill>
              <a:ea typeface="Segoe UI" pitchFamily="34" charset="0"/>
              <a:cs typeface="Segoe UI" pitchFamily="34" charset="0"/>
              <a:sym typeface="Segoe Light"/>
            </a:endParaRP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MPL</a:t>
            </a: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EPL</a:t>
            </a:r>
          </a:p>
          <a:p>
            <a:pPr algn="ctr" defTabSz="68567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sym typeface="Segoe Light"/>
              </a:rPr>
              <a:t>MS-RL</a:t>
            </a:r>
          </a:p>
          <a:p>
            <a:pPr algn="ctr" defTabSz="68567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sym typeface="Segoe Light"/>
            </a:endParaRPr>
          </a:p>
        </p:txBody>
      </p:sp>
      <p:sp>
        <p:nvSpPr>
          <p:cNvPr id="45" name="Rectangle 44"/>
          <p:cNvSpPr/>
          <p:nvPr>
            <p:custDataLst>
              <p:tags r:id="rId3"/>
            </p:custDataLst>
          </p:nvPr>
        </p:nvSpPr>
        <p:spPr>
          <a:xfrm>
            <a:off x="5917485" y="2045288"/>
            <a:ext cx="2343746" cy="1782827"/>
          </a:xfrm>
          <a:prstGeom prst="rect">
            <a:avLst/>
          </a:prstGeom>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651132">
              <a:defRPr/>
            </a:pPr>
            <a:endParaRPr lang="en-US" sz="855" b="1" dirty="0">
              <a:solidFill>
                <a:srgbClr val="FFFFFF"/>
              </a:solidFill>
              <a:sym typeface="Segoe Light"/>
            </a:endParaRPr>
          </a:p>
          <a:p>
            <a:pPr algn="ctr" defTabSz="651132">
              <a:defRPr/>
            </a:pPr>
            <a:r>
              <a:rPr lang="en-US" sz="2564" b="1" dirty="0">
                <a:solidFill>
                  <a:srgbClr val="FFFFFF"/>
                </a:solidFill>
                <a:latin typeface="Segoe Light" panose="020B0302040504020203" pitchFamily="34" charset="0"/>
                <a:sym typeface="Segoe Light"/>
              </a:rPr>
              <a:t>COPYLEFT</a:t>
            </a:r>
          </a:p>
          <a:p>
            <a:pPr algn="ctr" defTabSz="651132">
              <a:defRPr/>
            </a:pPr>
            <a:endParaRPr lang="en-US" sz="1139" b="1" dirty="0">
              <a:solidFill>
                <a:srgbClr val="FFFFFF"/>
              </a:solidFill>
              <a:latin typeface="Segoe Light" panose="020B0302040504020203" pitchFamily="34" charset="0"/>
              <a:sym typeface="Segoe Light"/>
            </a:endParaRPr>
          </a:p>
          <a:p>
            <a:pPr algn="ctr" defTabSz="651132">
              <a:defRPr/>
            </a:pPr>
            <a:r>
              <a:rPr lang="en-US" sz="1994" b="1" dirty="0">
                <a:solidFill>
                  <a:srgbClr val="FFFFFF"/>
                </a:solidFill>
                <a:latin typeface="Segoe Light" panose="020B0302040504020203" pitchFamily="34" charset="0"/>
                <a:sym typeface="Segoe Light"/>
              </a:rPr>
              <a:t>GPL</a:t>
            </a:r>
          </a:p>
          <a:p>
            <a:pPr algn="ctr" defTabSz="651132">
              <a:defRPr/>
            </a:pPr>
            <a:r>
              <a:rPr lang="en-US" sz="1994" b="1" dirty="0">
                <a:solidFill>
                  <a:srgbClr val="FFFFFF"/>
                </a:solidFill>
                <a:latin typeface="Segoe Light" panose="020B0302040504020203" pitchFamily="34" charset="0"/>
                <a:sym typeface="Segoe Light"/>
              </a:rPr>
              <a:t>LGPL</a:t>
            </a:r>
          </a:p>
          <a:p>
            <a:pPr algn="ctr" defTabSz="651132">
              <a:defRPr/>
            </a:pPr>
            <a:r>
              <a:rPr lang="en-US" sz="1994" b="1" dirty="0">
                <a:solidFill>
                  <a:srgbClr val="FFFFFF"/>
                </a:solidFill>
                <a:latin typeface="Segoe Light" panose="020B0302040504020203" pitchFamily="34" charset="0"/>
                <a:sym typeface="Segoe Light"/>
              </a:rPr>
              <a:t>AGPL</a:t>
            </a:r>
          </a:p>
          <a:p>
            <a:pPr algn="ctr" defTabSz="651132">
              <a:defRPr/>
            </a:pPr>
            <a:endParaRPr lang="en-US" sz="2278" b="1" dirty="0">
              <a:solidFill>
                <a:srgbClr val="FFFFFF"/>
              </a:solidFill>
              <a:sym typeface="Segoe Light"/>
            </a:endParaRPr>
          </a:p>
          <a:p>
            <a:pPr algn="ctr" defTabSz="651132">
              <a:defRPr/>
            </a:pPr>
            <a:endParaRPr lang="en-US" sz="1994" b="1" kern="0" dirty="0">
              <a:ln>
                <a:solidFill>
                  <a:srgbClr val="FFFFFF">
                    <a:alpha val="0"/>
                  </a:srgbClr>
                </a:solidFill>
              </a:ln>
              <a:solidFill>
                <a:srgbClr val="FFFFFF"/>
              </a:solidFill>
              <a:latin typeface="Segoe Light"/>
              <a:sym typeface="Segoe Light"/>
            </a:endParaRPr>
          </a:p>
        </p:txBody>
      </p:sp>
      <p:sp>
        <p:nvSpPr>
          <p:cNvPr id="46" name="Pentagon 15"/>
          <p:cNvSpPr/>
          <p:nvPr/>
        </p:nvSpPr>
        <p:spPr bwMode="auto">
          <a:xfrm flipH="1">
            <a:off x="666884" y="3946170"/>
            <a:ext cx="5098691" cy="600336"/>
          </a:xfrm>
          <a:prstGeom prst="homePlate">
            <a:avLst/>
          </a:prstGeom>
          <a:gradFill rotWithShape="1">
            <a:gsLst>
              <a:gs pos="0">
                <a:srgbClr val="3F3F3F">
                  <a:lumMod val="50000"/>
                  <a:alpha val="29000"/>
                </a:srgbClr>
              </a:gs>
              <a:gs pos="50000">
                <a:srgbClr val="F2F2F2">
                  <a:lumMod val="25000"/>
                  <a:alpha val="63000"/>
                </a:srgbClr>
              </a:gs>
              <a:gs pos="100000">
                <a:srgbClr val="3F3F3F">
                  <a:lumMod val="40000"/>
                  <a:lumOff val="60000"/>
                  <a:alpha val="9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65104" tIns="32552" rIns="32552" bIns="65104" numCol="1" spcCol="0" rtlCol="0" fromWordArt="0" anchor="ctr" anchorCtr="0" forceAA="0" compatLnSpc="1">
            <a:prstTxWarp prst="textNoShape">
              <a:avLst/>
            </a:prstTxWarp>
            <a:noAutofit/>
          </a:bodyPr>
          <a:lstStyle/>
          <a:p>
            <a:pPr marL="569741" defTabSz="650917" fontAlgn="base">
              <a:spcBef>
                <a:spcPct val="0"/>
              </a:spcBef>
              <a:spcAft>
                <a:spcPct val="0"/>
              </a:spcAft>
              <a:defRPr/>
            </a:pPr>
            <a:r>
              <a:rPr lang="en-US" sz="2278" dirty="0">
                <a:solidFill>
                  <a:srgbClr val="FFFFFF"/>
                </a:solidFill>
                <a:ea typeface="Segoe UI" pitchFamily="34" charset="0"/>
                <a:cs typeface="Segoe UI" pitchFamily="34" charset="0"/>
              </a:rPr>
              <a:t>Permissive</a:t>
            </a:r>
            <a:endParaRPr lang="en-US" sz="2278" kern="0" spc="-35" dirty="0">
              <a:solidFill>
                <a:srgbClr val="FFFFFF"/>
              </a:solidFill>
              <a:ea typeface="Segoe UI" pitchFamily="34" charset="0"/>
              <a:cs typeface="Segoe UI" pitchFamily="34" charset="0"/>
            </a:endParaRPr>
          </a:p>
        </p:txBody>
      </p:sp>
      <p:sp>
        <p:nvSpPr>
          <p:cNvPr id="47" name="Pentagon 16"/>
          <p:cNvSpPr/>
          <p:nvPr/>
        </p:nvSpPr>
        <p:spPr bwMode="auto">
          <a:xfrm>
            <a:off x="3356725" y="1326101"/>
            <a:ext cx="5124914" cy="600336"/>
          </a:xfrm>
          <a:prstGeom prst="homePlate">
            <a:avLst/>
          </a:prstGeom>
          <a:gradFill rotWithShape="1">
            <a:gsLst>
              <a:gs pos="0">
                <a:srgbClr val="3F3F3F">
                  <a:lumMod val="50000"/>
                  <a:alpha val="29000"/>
                </a:srgbClr>
              </a:gs>
              <a:gs pos="50000">
                <a:srgbClr val="F2F2F2">
                  <a:lumMod val="25000"/>
                  <a:alpha val="63000"/>
                </a:srgbClr>
              </a:gs>
              <a:gs pos="100000">
                <a:srgbClr val="3F3F3F">
                  <a:lumMod val="40000"/>
                  <a:lumOff val="60000"/>
                  <a:alpha val="9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65104" tIns="32552" rIns="32552" bIns="65104" numCol="1" spcCol="0" rtlCol="0" fromWordArt="0" anchor="ctr" anchorCtr="0" forceAA="0" compatLnSpc="1">
            <a:prstTxWarp prst="textNoShape">
              <a:avLst/>
            </a:prstTxWarp>
            <a:noAutofit/>
          </a:bodyPr>
          <a:lstStyle/>
          <a:p>
            <a:pPr marL="3056703" defTabSz="650917" fontAlgn="base">
              <a:spcBef>
                <a:spcPct val="0"/>
              </a:spcBef>
              <a:spcAft>
                <a:spcPct val="0"/>
              </a:spcAft>
              <a:tabLst>
                <a:tab pos="4847315" algn="l"/>
              </a:tabLst>
              <a:defRPr/>
            </a:pPr>
            <a:r>
              <a:rPr lang="en-US" sz="2278" dirty="0">
                <a:solidFill>
                  <a:srgbClr val="FFFFFF"/>
                </a:solidFill>
                <a:ea typeface="Segoe UI" pitchFamily="34" charset="0"/>
                <a:cs typeface="Segoe UI" pitchFamily="34" charset="0"/>
              </a:rPr>
              <a:t>Restrictive</a:t>
            </a:r>
            <a:endParaRPr lang="en-US" sz="2278" kern="0" spc="-35" dirty="0">
              <a:solidFill>
                <a:srgbClr val="FFFFFF"/>
              </a:solidFill>
              <a:ea typeface="Segoe UI" pitchFamily="34" charset="0"/>
              <a:cs typeface="Segoe UI" pitchFamily="34" charset="0"/>
            </a:endParaRPr>
          </a:p>
        </p:txBody>
      </p:sp>
      <p:sp>
        <p:nvSpPr>
          <p:cNvPr id="48" name="Title 5"/>
          <p:cNvSpPr>
            <a:spLocks noGrp="1"/>
          </p:cNvSpPr>
          <p:nvPr>
            <p:ph type="title"/>
          </p:nvPr>
        </p:nvSpPr>
        <p:spPr>
          <a:xfrm>
            <a:off x="201931" y="217134"/>
            <a:ext cx="8741880" cy="674749"/>
          </a:xfrm>
        </p:spPr>
        <p:txBody>
          <a:bodyPr/>
          <a:lstStyle/>
          <a:p>
            <a:r>
              <a:rPr lang="en-US" dirty="0">
                <a:solidFill>
                  <a:schemeClr val="bg1"/>
                </a:solidFill>
                <a:ea typeface="Segoe UI" pitchFamily="34" charset="0"/>
                <a:cs typeface="Segoe UI" pitchFamily="34" charset="0"/>
              </a:rPr>
              <a:t>License spectrum</a:t>
            </a:r>
          </a:p>
        </p:txBody>
      </p:sp>
      <p:sp>
        <p:nvSpPr>
          <p:cNvPr id="49" name="Rectangle 48"/>
          <p:cNvSpPr/>
          <p:nvPr/>
        </p:nvSpPr>
        <p:spPr>
          <a:xfrm rot="5400000">
            <a:off x="6752243" y="2315519"/>
            <a:ext cx="4572000" cy="215444"/>
          </a:xfrm>
          <a:prstGeom prst="rect">
            <a:avLst/>
          </a:prstGeom>
        </p:spPr>
        <p:txBody>
          <a:bodyPr>
            <a:spAutoFit/>
          </a:bodyPr>
          <a:lstStyle/>
          <a:p>
            <a:r>
              <a:rPr lang="en-AU" sz="800" u="sng" dirty="0">
                <a:solidFill>
                  <a:srgbClr val="660099"/>
                </a:solidFill>
                <a:latin typeface="arial" panose="020B0604020202020204" pitchFamily="34" charset="0"/>
                <a:hlinkClick r:id="rId6"/>
              </a:rPr>
              <a:t>Best Practices for Using Open Source Software in the Enterprise</a:t>
            </a:r>
            <a:endParaRPr lang="en-AU" sz="8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410114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p:cNvSpPr/>
          <p:nvPr/>
        </p:nvSpPr>
        <p:spPr>
          <a:xfrm>
            <a:off x="-25298" y="0"/>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r>
              <a:rPr lang="en-US" sz="1801" dirty="0"/>
              <a:t>P</a:t>
            </a:r>
            <a:endParaRPr sz="1801" dirty="0"/>
          </a:p>
        </p:txBody>
      </p:sp>
      <p:sp>
        <p:nvSpPr>
          <p:cNvPr id="9" name="object 2"/>
          <p:cNvSpPr/>
          <p:nvPr/>
        </p:nvSpPr>
        <p:spPr>
          <a:xfrm>
            <a:off x="-25299" y="-3572"/>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EF6639"/>
          </a:solidFill>
        </p:spPr>
        <p:txBody>
          <a:bodyPr wrap="square" lIns="0" tIns="0" rIns="0" bIns="0" rtlCol="0"/>
          <a:lstStyle/>
          <a:p>
            <a:endParaRPr sz="1801"/>
          </a:p>
        </p:txBody>
      </p:sp>
      <p:sp>
        <p:nvSpPr>
          <p:cNvPr id="6" name="TextBox 5"/>
          <p:cNvSpPr txBox="1"/>
          <p:nvPr/>
        </p:nvSpPr>
        <p:spPr>
          <a:xfrm>
            <a:off x="464344" y="1176550"/>
            <a:ext cx="8354615" cy="3293209"/>
          </a:xfrm>
          <a:prstGeom prst="rect">
            <a:avLst/>
          </a:prstGeom>
          <a:noFill/>
        </p:spPr>
        <p:txBody>
          <a:bodyPr wrap="square" rtlCol="0">
            <a:spAutoFit/>
          </a:bodyPr>
          <a:lstStyle/>
          <a:p>
            <a:r>
              <a:rPr lang="en-AU" sz="3200" i="1" dirty="0">
                <a:solidFill>
                  <a:schemeClr val="bg1"/>
                </a:solidFill>
              </a:rPr>
              <a:t>“If you have an apple and I have an apple and we exchange these apples then you and I will still each have one apple. But if you have an idea and I have an idea and we exchange these ideas, then each of us will have two ideas.”</a:t>
            </a:r>
          </a:p>
          <a:p>
            <a:endParaRPr lang="en-AU" sz="2400" dirty="0">
              <a:solidFill>
                <a:schemeClr val="bg1"/>
              </a:solidFill>
            </a:endParaRPr>
          </a:p>
          <a:p>
            <a:pPr algn="ctr"/>
            <a:r>
              <a:rPr lang="en-AU" sz="2400" dirty="0">
                <a:solidFill>
                  <a:schemeClr val="bg1"/>
                </a:solidFill>
              </a:rPr>
              <a:t>-- </a:t>
            </a:r>
            <a:r>
              <a:rPr lang="en-US" sz="2400" b="1" dirty="0">
                <a:solidFill>
                  <a:schemeClr val="bg1"/>
                </a:solidFill>
              </a:rPr>
              <a:t>George Bernard Shaw --</a:t>
            </a:r>
            <a:endParaRPr lang="en-AU" sz="2400" dirty="0">
              <a:solidFill>
                <a:schemeClr val="bg1"/>
              </a:solidFill>
            </a:endParaRPr>
          </a:p>
        </p:txBody>
      </p:sp>
      <p:sp>
        <p:nvSpPr>
          <p:cNvPr id="5" name="TextBox 4"/>
          <p:cNvSpPr txBox="1"/>
          <p:nvPr/>
        </p:nvSpPr>
        <p:spPr>
          <a:xfrm>
            <a:off x="1147980" y="174158"/>
            <a:ext cx="7185163" cy="923458"/>
          </a:xfrm>
          <a:prstGeom prst="rect">
            <a:avLst/>
          </a:prstGeom>
          <a:noFill/>
        </p:spPr>
        <p:txBody>
          <a:bodyPr wrap="square" rtlCol="0">
            <a:spAutoFit/>
          </a:bodyPr>
          <a:lstStyle/>
          <a:p>
            <a:pPr algn="ctr"/>
            <a:r>
              <a:rPr lang="en-US" sz="5401" dirty="0">
                <a:solidFill>
                  <a:schemeClr val="bg1"/>
                </a:solidFill>
              </a:rPr>
              <a:t>Sharing Ideas</a:t>
            </a:r>
          </a:p>
        </p:txBody>
      </p:sp>
    </p:spTree>
    <p:extLst>
      <p:ext uri="{BB962C8B-B14F-4D97-AF65-F5344CB8AC3E}">
        <p14:creationId xmlns:p14="http://schemas.microsoft.com/office/powerpoint/2010/main" val="300882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acebook CEO Mark Zuckerberg takes the stage at the company's F8 conference."/>
          <p:cNvPicPr>
            <a:picLocks noChangeAspect="1" noChangeArrowheads="1"/>
          </p:cNvPicPr>
          <p:nvPr/>
        </p:nvPicPr>
        <p:blipFill rotWithShape="1">
          <a:blip r:embed="rId3">
            <a:extLst>
              <a:ext uri="{28A0092B-C50C-407E-A947-70E740481C1C}">
                <a14:useLocalDpi xmlns:a14="http://schemas.microsoft.com/office/drawing/2010/main" val="0"/>
              </a:ext>
            </a:extLst>
          </a:blip>
          <a:srcRect l="-3941" t="3707" r="3941" b="-3707"/>
          <a:stretch/>
        </p:blipFill>
        <p:spPr bwMode="auto">
          <a:xfrm>
            <a:off x="-1162050" y="0"/>
            <a:ext cx="10355287" cy="5820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ages-na.ssl-images-amazon.com/images/I/51vN15YCJyL._SY344_BO1,204,203,200_.jpg"/>
          <p:cNvPicPr>
            <a:picLocks noChangeAspect="1" noChangeArrowheads="1"/>
          </p:cNvPicPr>
          <p:nvPr/>
        </p:nvPicPr>
        <p:blipFill rotWithShape="1">
          <a:blip r:embed="rId4">
            <a:extLst>
              <a:ext uri="{28A0092B-C50C-407E-A947-70E740481C1C}">
                <a14:useLocalDpi xmlns:a14="http://schemas.microsoft.com/office/drawing/2010/main" val="0"/>
              </a:ext>
            </a:extLst>
          </a:blip>
          <a:srcRect t="1635" b="-1635"/>
          <a:stretch/>
        </p:blipFill>
        <p:spPr bwMode="auto">
          <a:xfrm>
            <a:off x="6926581" y="2011680"/>
            <a:ext cx="2190750" cy="32956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574122" y="151861"/>
            <a:ext cx="307777" cy="2391011"/>
          </a:xfrm>
          <a:prstGeom prst="rect">
            <a:avLst/>
          </a:prstGeom>
          <a:noFill/>
        </p:spPr>
        <p:txBody>
          <a:bodyPr vert="vert" wrap="square" rtlCol="0">
            <a:spAutoFit/>
          </a:bodyPr>
          <a:lstStyle/>
          <a:p>
            <a:r>
              <a:rPr lang="en-US" sz="800" dirty="0"/>
              <a:t>Image: Facebook</a:t>
            </a:r>
          </a:p>
        </p:txBody>
      </p:sp>
    </p:spTree>
    <p:extLst>
      <p:ext uri="{BB962C8B-B14F-4D97-AF65-F5344CB8AC3E}">
        <p14:creationId xmlns:p14="http://schemas.microsoft.com/office/powerpoint/2010/main" val="3669821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Content Placeholder 4"/>
          <p:cNvSpPr>
            <a:spLocks noGrp="1"/>
          </p:cNvSpPr>
          <p:nvPr>
            <p:ph sz="quarter" idx="11"/>
          </p:nvPr>
        </p:nvSpPr>
        <p:spPr/>
        <p:txBody>
          <a:bodyPr>
            <a:normAutofit lnSpcReduction="10000"/>
          </a:bodyPr>
          <a:lstStyle/>
          <a:p>
            <a:endParaRPr lang="en-US"/>
          </a:p>
        </p:txBody>
      </p:sp>
      <p:pic>
        <p:nvPicPr>
          <p:cNvPr id="1026" name="Picture 2" descr="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 y="-35709"/>
            <a:ext cx="9144000" cy="5286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itrevolution.com/images/lean_enterpri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134" y="2078065"/>
            <a:ext cx="2071868" cy="31722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574122" y="151861"/>
            <a:ext cx="307777" cy="2391011"/>
          </a:xfrm>
          <a:prstGeom prst="rect">
            <a:avLst/>
          </a:prstGeom>
          <a:noFill/>
        </p:spPr>
        <p:txBody>
          <a:bodyPr vert="vert" wrap="square" rtlCol="0">
            <a:spAutoFit/>
          </a:bodyPr>
          <a:lstStyle/>
          <a:p>
            <a:r>
              <a:rPr lang="en-US" sz="800" dirty="0"/>
              <a:t>Image: Facebook</a:t>
            </a:r>
          </a:p>
        </p:txBody>
      </p:sp>
    </p:spTree>
    <p:extLst>
      <p:ext uri="{BB962C8B-B14F-4D97-AF65-F5344CB8AC3E}">
        <p14:creationId xmlns:p14="http://schemas.microsoft.com/office/powerpoint/2010/main" val="2961039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p:nvPr/>
        </p:nvSpPr>
        <p:spPr>
          <a:xfrm>
            <a:off x="-25298" y="0"/>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EF6639"/>
          </a:solidFill>
        </p:spPr>
        <p:txBody>
          <a:bodyPr wrap="square" lIns="0" tIns="0" rIns="0" bIns="0" rtlCol="0"/>
          <a:lstStyle/>
          <a:p>
            <a:endParaRPr sz="1801"/>
          </a:p>
        </p:txBody>
      </p:sp>
      <p:pic>
        <p:nvPicPr>
          <p:cNvPr id="10" name="Picture 9"/>
          <p:cNvPicPr>
            <a:picLocks noChangeAspect="1"/>
          </p:cNvPicPr>
          <p:nvPr/>
        </p:nvPicPr>
        <p:blipFill>
          <a:blip r:embed="rId3"/>
          <a:stretch>
            <a:fillRect/>
          </a:stretch>
        </p:blipFill>
        <p:spPr>
          <a:xfrm rot="444208">
            <a:off x="4516228" y="537202"/>
            <a:ext cx="4800945" cy="5796558"/>
          </a:xfrm>
          <a:prstGeom prst="rect">
            <a:avLst/>
          </a:prstGeom>
        </p:spPr>
      </p:pic>
      <p:sp>
        <p:nvSpPr>
          <p:cNvPr id="11" name="TextBox 10"/>
          <p:cNvSpPr txBox="1"/>
          <p:nvPr/>
        </p:nvSpPr>
        <p:spPr>
          <a:xfrm>
            <a:off x="57674" y="18812"/>
            <a:ext cx="4821055" cy="4339650"/>
          </a:xfrm>
          <a:prstGeom prst="rect">
            <a:avLst/>
          </a:prstGeom>
          <a:noFill/>
        </p:spPr>
        <p:txBody>
          <a:bodyPr wrap="square" rtlCol="0">
            <a:spAutoFit/>
          </a:bodyPr>
          <a:lstStyle/>
          <a:p>
            <a:r>
              <a:rPr lang="en-US" sz="8800" dirty="0">
                <a:solidFill>
                  <a:schemeClr val="bg1"/>
                </a:solidFill>
              </a:rPr>
              <a:t>REASONS WHY</a:t>
            </a:r>
          </a:p>
          <a:p>
            <a:endParaRPr lang="en-US" sz="44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35772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5608" y="4215420"/>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3400" dirty="0">
                <a:solidFill>
                  <a:schemeClr val="bg1"/>
                </a:solidFill>
                <a:latin typeface="+mj-lt"/>
                <a:ea typeface="+mj-ea"/>
                <a:cs typeface="+mj-cs"/>
              </a:rPr>
              <a:t>Transformation</a:t>
            </a:r>
          </a:p>
        </p:txBody>
      </p:sp>
      <p:pic>
        <p:nvPicPr>
          <p:cNvPr id="9" name="Picture 8"/>
          <p:cNvPicPr>
            <a:picLocks noChangeAspect="1"/>
          </p:cNvPicPr>
          <p:nvPr/>
        </p:nvPicPr>
        <p:blipFill>
          <a:blip r:embed="rId3"/>
          <a:stretch>
            <a:fillRect/>
          </a:stretch>
        </p:blipFill>
        <p:spPr>
          <a:xfrm>
            <a:off x="0" y="0"/>
            <a:ext cx="9183018" cy="5143500"/>
          </a:xfrm>
          <a:prstGeom prst="rect">
            <a:avLst/>
          </a:prstGeom>
        </p:spPr>
      </p:pic>
      <p:sp>
        <p:nvSpPr>
          <p:cNvPr id="4" name="Rectangle 3"/>
          <p:cNvSpPr/>
          <p:nvPr/>
        </p:nvSpPr>
        <p:spPr>
          <a:xfrm>
            <a:off x="-1" y="4017669"/>
            <a:ext cx="9151805" cy="1089660"/>
          </a:xfrm>
          <a:prstGeom prst="rect">
            <a:avLst/>
          </a:prstGeom>
          <a:solidFill>
            <a:schemeClr val="tx1">
              <a:alpha val="60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970" y="4291515"/>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4400" dirty="0">
                <a:solidFill>
                  <a:schemeClr val="bg1"/>
                </a:solidFill>
                <a:latin typeface="+mj-lt"/>
                <a:ea typeface="+mj-ea"/>
                <a:cs typeface="+mj-cs"/>
              </a:rPr>
              <a:t>Waterfall </a:t>
            </a:r>
            <a:r>
              <a:rPr lang="en-US" sz="4400" dirty="0">
                <a:solidFill>
                  <a:schemeClr val="bg1"/>
                </a:solidFill>
              </a:rPr>
              <a:t>➾</a:t>
            </a:r>
            <a:r>
              <a:rPr lang="en-US" sz="4400" dirty="0">
                <a:solidFill>
                  <a:schemeClr val="bg1"/>
                </a:solidFill>
                <a:latin typeface="+mj-lt"/>
                <a:ea typeface="+mj-ea"/>
                <a:cs typeface="+mj-cs"/>
              </a:rPr>
              <a:t> Agile</a:t>
            </a:r>
          </a:p>
        </p:txBody>
      </p:sp>
    </p:spTree>
    <p:extLst>
      <p:ext uri="{BB962C8B-B14F-4D97-AF65-F5344CB8AC3E}">
        <p14:creationId xmlns:p14="http://schemas.microsoft.com/office/powerpoint/2010/main" val="815009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p:cNvSpPr/>
          <p:nvPr/>
        </p:nvSpPr>
        <p:spPr>
          <a:xfrm>
            <a:off x="-25298" y="0"/>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r>
              <a:rPr lang="en-US" sz="1801" dirty="0"/>
              <a:t>P</a:t>
            </a:r>
            <a:endParaRPr sz="1801" dirty="0"/>
          </a:p>
        </p:txBody>
      </p:sp>
      <p:sp>
        <p:nvSpPr>
          <p:cNvPr id="9" name="object 2"/>
          <p:cNvSpPr/>
          <p:nvPr/>
        </p:nvSpPr>
        <p:spPr>
          <a:xfrm>
            <a:off x="-25299" y="0"/>
            <a:ext cx="9169297" cy="51435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EF6639"/>
          </a:solidFill>
        </p:spPr>
        <p:txBody>
          <a:bodyPr wrap="square" lIns="0" tIns="0" rIns="0" bIns="0" rtlCol="0"/>
          <a:lstStyle/>
          <a:p>
            <a:endParaRPr sz="1801"/>
          </a:p>
        </p:txBody>
      </p:sp>
      <p:sp>
        <p:nvSpPr>
          <p:cNvPr id="6" name="TextBox 5"/>
          <p:cNvSpPr txBox="1"/>
          <p:nvPr/>
        </p:nvSpPr>
        <p:spPr>
          <a:xfrm>
            <a:off x="306729" y="972275"/>
            <a:ext cx="8605778" cy="2862322"/>
          </a:xfrm>
          <a:prstGeom prst="rect">
            <a:avLst/>
          </a:prstGeom>
          <a:noFill/>
        </p:spPr>
        <p:txBody>
          <a:bodyPr wrap="square" rtlCol="0">
            <a:spAutoFit/>
          </a:bodyPr>
          <a:lstStyle/>
          <a:p>
            <a:r>
              <a:rPr lang="en-AU" sz="4000" dirty="0">
                <a:solidFill>
                  <a:schemeClr val="bg1"/>
                </a:solidFill>
              </a:rPr>
              <a:t>“</a:t>
            </a:r>
            <a:r>
              <a:rPr lang="en-AU" sz="4000" i="1" dirty="0">
                <a:solidFill>
                  <a:schemeClr val="bg1"/>
                </a:solidFill>
              </a:rPr>
              <a:t>People don't buy what you do; they buy why you do it. And what you do simply proves what you believe</a:t>
            </a:r>
            <a:r>
              <a:rPr lang="en-AU" sz="4000" dirty="0">
                <a:solidFill>
                  <a:schemeClr val="bg1"/>
                </a:solidFill>
              </a:rPr>
              <a:t>”</a:t>
            </a:r>
          </a:p>
          <a:p>
            <a:endParaRPr lang="en-AU" sz="3200" dirty="0">
              <a:solidFill>
                <a:schemeClr val="bg1"/>
              </a:solidFill>
            </a:endParaRPr>
          </a:p>
          <a:p>
            <a:pPr algn="ctr"/>
            <a:r>
              <a:rPr lang="en-AU" sz="2800" dirty="0">
                <a:solidFill>
                  <a:schemeClr val="bg1"/>
                </a:solidFill>
              </a:rPr>
              <a:t>-- </a:t>
            </a:r>
            <a:r>
              <a:rPr lang="en-US" sz="2800" b="1" dirty="0">
                <a:solidFill>
                  <a:schemeClr val="bg1"/>
                </a:solidFill>
              </a:rPr>
              <a:t>Simon Sinek --</a:t>
            </a:r>
            <a:endParaRPr lang="en-AU" sz="2800" dirty="0">
              <a:solidFill>
                <a:schemeClr val="bg1"/>
              </a:solidFill>
            </a:endParaRPr>
          </a:p>
        </p:txBody>
      </p:sp>
    </p:spTree>
    <p:extLst>
      <p:ext uri="{BB962C8B-B14F-4D97-AF65-F5344CB8AC3E}">
        <p14:creationId xmlns:p14="http://schemas.microsoft.com/office/powerpoint/2010/main" val="67554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179977" y="445426"/>
            <a:ext cx="8229600" cy="934021"/>
          </a:xfrm>
        </p:spPr>
        <p:txBody>
          <a:bodyPr/>
          <a:lstStyle/>
          <a:p>
            <a:endParaRPr lang="en-US"/>
          </a:p>
        </p:txBody>
      </p:sp>
      <p:sp>
        <p:nvSpPr>
          <p:cNvPr id="18" name="Content Placeholder 2"/>
          <p:cNvSpPr>
            <a:spLocks noGrp="1"/>
          </p:cNvSpPr>
          <p:nvPr>
            <p:ph sz="half" idx="1"/>
          </p:nvPr>
        </p:nvSpPr>
        <p:spPr>
          <a:xfrm>
            <a:off x="179978" y="1379447"/>
            <a:ext cx="4038601" cy="2884795"/>
          </a:xfrm>
        </p:spPr>
        <p:txBody>
          <a:bodyPr/>
          <a:lstStyle/>
          <a:p>
            <a:endParaRPr lang="en-US"/>
          </a:p>
        </p:txBody>
      </p:sp>
      <p:sp>
        <p:nvSpPr>
          <p:cNvPr id="19" name="Content Placeholder 3"/>
          <p:cNvSpPr>
            <a:spLocks noGrp="1"/>
          </p:cNvSpPr>
          <p:nvPr>
            <p:ph sz="half" idx="2"/>
          </p:nvPr>
        </p:nvSpPr>
        <p:spPr>
          <a:xfrm>
            <a:off x="4500397" y="1379447"/>
            <a:ext cx="4038601" cy="2884795"/>
          </a:xfrm>
        </p:spPr>
        <p:txBody>
          <a:bodyPr/>
          <a:lstStyle/>
          <a:p>
            <a:endParaRPr lang="en-US"/>
          </a:p>
        </p:txBody>
      </p:sp>
      <p:sp>
        <p:nvSpPr>
          <p:cNvPr id="20"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21" name="object 2"/>
          <p:cNvSpPr/>
          <p:nvPr/>
        </p:nvSpPr>
        <p:spPr>
          <a:xfrm>
            <a:off x="-25297" y="-75236"/>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endParaRPr sz="1801" dirty="0"/>
          </a:p>
        </p:txBody>
      </p:sp>
      <p:sp>
        <p:nvSpPr>
          <p:cNvPr id="22"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latin typeface="+mj-lt"/>
                <a:cs typeface="Arial"/>
              </a:rPr>
              <a:t>1</a:t>
            </a:r>
            <a:endParaRPr sz="12000" dirty="0">
              <a:latin typeface="+mj-lt"/>
              <a:cs typeface="Arial"/>
            </a:endParaRPr>
          </a:p>
        </p:txBody>
      </p:sp>
      <p:sp>
        <p:nvSpPr>
          <p:cNvPr id="23" name="TextBox 22"/>
          <p:cNvSpPr txBox="1"/>
          <p:nvPr/>
        </p:nvSpPr>
        <p:spPr>
          <a:xfrm>
            <a:off x="179977" y="-98384"/>
            <a:ext cx="7185163" cy="923458"/>
          </a:xfrm>
          <a:prstGeom prst="rect">
            <a:avLst/>
          </a:prstGeom>
          <a:noFill/>
        </p:spPr>
        <p:txBody>
          <a:bodyPr wrap="square" rtlCol="0">
            <a:spAutoFit/>
          </a:bodyPr>
          <a:lstStyle/>
          <a:p>
            <a:pPr algn="r"/>
            <a:r>
              <a:rPr lang="en-US" sz="5401" dirty="0">
                <a:solidFill>
                  <a:srgbClr val="EF6639"/>
                </a:solidFill>
              </a:rPr>
              <a:t>It’s in our DNA</a:t>
            </a:r>
          </a:p>
        </p:txBody>
      </p:sp>
      <p:sp>
        <p:nvSpPr>
          <p:cNvPr id="24" name="TextBox 23"/>
          <p:cNvSpPr txBox="1"/>
          <p:nvPr/>
        </p:nvSpPr>
        <p:spPr>
          <a:xfrm>
            <a:off x="272005" y="1954225"/>
            <a:ext cx="8692018" cy="1600566"/>
          </a:xfrm>
          <a:prstGeom prst="rect">
            <a:avLst/>
          </a:prstGeom>
          <a:noFill/>
        </p:spPr>
        <p:txBody>
          <a:bodyPr wrap="square" rtlCol="0">
            <a:spAutoFit/>
          </a:bodyPr>
          <a:lstStyle/>
          <a:p>
            <a:r>
              <a:rPr lang="en-US" sz="4000" dirty="0">
                <a:solidFill>
                  <a:schemeClr val="bg1"/>
                </a:solidFill>
              </a:rPr>
              <a:t>“The Facebook” Day 0 Dorm Room, LAMP stack</a:t>
            </a:r>
          </a:p>
          <a:p>
            <a:endParaRPr lang="en-US" sz="1801" dirty="0"/>
          </a:p>
        </p:txBody>
      </p:sp>
    </p:spTree>
    <p:extLst>
      <p:ext uri="{BB962C8B-B14F-4D97-AF65-F5344CB8AC3E}">
        <p14:creationId xmlns:p14="http://schemas.microsoft.com/office/powerpoint/2010/main" val="3330578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21" name="object 2"/>
          <p:cNvSpPr/>
          <p:nvPr/>
        </p:nvSpPr>
        <p:spPr>
          <a:xfrm>
            <a:off x="-25297" y="-81023"/>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r>
              <a:rPr lang="en-US" sz="1801"/>
              <a:t>“standing on the shoulders of giants and give back in turn” James Pearce h</a:t>
            </a:r>
            <a:r>
              <a:rPr lang="en-AU" sz="1801"/>
              <a:t>ead of Open Source at Facebook,</a:t>
            </a:r>
            <a:endParaRPr lang="en-US" sz="1801" dirty="0"/>
          </a:p>
        </p:txBody>
      </p:sp>
      <p:sp>
        <p:nvSpPr>
          <p:cNvPr id="22"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cs typeface="Arial"/>
              </a:rPr>
              <a:t>1</a:t>
            </a:r>
            <a:endParaRPr sz="12000" dirty="0">
              <a:cs typeface="Arial"/>
            </a:endParaRPr>
          </a:p>
        </p:txBody>
      </p:sp>
      <p:sp>
        <p:nvSpPr>
          <p:cNvPr id="23" name="TextBox 22"/>
          <p:cNvSpPr txBox="1"/>
          <p:nvPr/>
        </p:nvSpPr>
        <p:spPr>
          <a:xfrm>
            <a:off x="179977" y="-98384"/>
            <a:ext cx="7185163" cy="923458"/>
          </a:xfrm>
          <a:prstGeom prst="rect">
            <a:avLst/>
          </a:prstGeom>
          <a:noFill/>
        </p:spPr>
        <p:txBody>
          <a:bodyPr wrap="square" rtlCol="0">
            <a:spAutoFit/>
          </a:bodyPr>
          <a:lstStyle/>
          <a:p>
            <a:pPr algn="r"/>
            <a:r>
              <a:rPr lang="en-US" sz="5401" dirty="0">
                <a:solidFill>
                  <a:srgbClr val="EF6639"/>
                </a:solidFill>
              </a:rPr>
              <a:t>It’s in our DNA</a:t>
            </a:r>
          </a:p>
        </p:txBody>
      </p:sp>
      <p:sp>
        <p:nvSpPr>
          <p:cNvPr id="3" name="TextBox 2"/>
          <p:cNvSpPr txBox="1"/>
          <p:nvPr/>
        </p:nvSpPr>
        <p:spPr>
          <a:xfrm>
            <a:off x="272005" y="1950335"/>
            <a:ext cx="8692018" cy="2031454"/>
          </a:xfrm>
          <a:prstGeom prst="rect">
            <a:avLst/>
          </a:prstGeom>
          <a:noFill/>
        </p:spPr>
        <p:txBody>
          <a:bodyPr wrap="square" rtlCol="0">
            <a:spAutoFit/>
          </a:bodyPr>
          <a:lstStyle/>
          <a:p>
            <a:r>
              <a:rPr lang="en-US" sz="4000" i="1" dirty="0">
                <a:solidFill>
                  <a:schemeClr val="bg1"/>
                </a:solidFill>
              </a:rPr>
              <a:t>“Standing on the shoulders of giants and give back in turn</a:t>
            </a:r>
            <a:r>
              <a:rPr lang="en-US" sz="4000" dirty="0">
                <a:solidFill>
                  <a:schemeClr val="bg1"/>
                </a:solidFill>
              </a:rPr>
              <a:t>” </a:t>
            </a:r>
          </a:p>
          <a:p>
            <a:pPr algn="ctr"/>
            <a:r>
              <a:rPr lang="en-US" sz="2800" dirty="0">
                <a:solidFill>
                  <a:schemeClr val="bg1"/>
                </a:solidFill>
              </a:rPr>
              <a:t>-- James Pearce h</a:t>
            </a:r>
            <a:r>
              <a:rPr lang="en-AU" sz="2800" dirty="0" err="1">
                <a:solidFill>
                  <a:schemeClr val="bg1"/>
                </a:solidFill>
              </a:rPr>
              <a:t>ead</a:t>
            </a:r>
            <a:r>
              <a:rPr lang="en-AU" sz="2800" dirty="0">
                <a:solidFill>
                  <a:schemeClr val="bg1"/>
                </a:solidFill>
              </a:rPr>
              <a:t> of Open Source --</a:t>
            </a:r>
            <a:endParaRPr lang="en-US" sz="2800" dirty="0">
              <a:solidFill>
                <a:schemeClr val="bg1"/>
              </a:solidFill>
            </a:endParaRPr>
          </a:p>
          <a:p>
            <a:endParaRPr lang="en-US" sz="1801" dirty="0"/>
          </a:p>
        </p:txBody>
      </p:sp>
    </p:spTree>
    <p:extLst>
      <p:ext uri="{BB962C8B-B14F-4D97-AF65-F5344CB8AC3E}">
        <p14:creationId xmlns:p14="http://schemas.microsoft.com/office/powerpoint/2010/main" val="3650934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79977" y="445426"/>
            <a:ext cx="8229600" cy="934021"/>
          </a:xfrm>
        </p:spPr>
        <p:txBody>
          <a:bodyPr/>
          <a:lstStyle/>
          <a:p>
            <a:endParaRPr lang="en-US"/>
          </a:p>
        </p:txBody>
      </p:sp>
      <p:sp>
        <p:nvSpPr>
          <p:cNvPr id="12" name="Content Placeholder 2"/>
          <p:cNvSpPr>
            <a:spLocks noGrp="1"/>
          </p:cNvSpPr>
          <p:nvPr>
            <p:ph sz="half" idx="1"/>
          </p:nvPr>
        </p:nvSpPr>
        <p:spPr>
          <a:xfrm>
            <a:off x="179978" y="1379447"/>
            <a:ext cx="4038601" cy="2884795"/>
          </a:xfrm>
        </p:spPr>
        <p:txBody>
          <a:bodyPr/>
          <a:lstStyle/>
          <a:p>
            <a:endParaRPr lang="en-US"/>
          </a:p>
        </p:txBody>
      </p:sp>
      <p:sp>
        <p:nvSpPr>
          <p:cNvPr id="13" name="Content Placeholder 3"/>
          <p:cNvSpPr>
            <a:spLocks noGrp="1"/>
          </p:cNvSpPr>
          <p:nvPr>
            <p:ph sz="half" idx="2"/>
          </p:nvPr>
        </p:nvSpPr>
        <p:spPr>
          <a:xfrm>
            <a:off x="4500397" y="1379447"/>
            <a:ext cx="4038601" cy="2884795"/>
          </a:xfrm>
        </p:spPr>
        <p:txBody>
          <a:bodyPr/>
          <a:lstStyle/>
          <a:p>
            <a:endParaRPr lang="en-US"/>
          </a:p>
        </p:txBody>
      </p:sp>
      <p:sp>
        <p:nvSpPr>
          <p:cNvPr id="14"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15" name="object 2"/>
          <p:cNvSpPr/>
          <p:nvPr/>
        </p:nvSpPr>
        <p:spPr>
          <a:xfrm>
            <a:off x="-25297" y="-75236"/>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endParaRPr sz="1801" dirty="0"/>
          </a:p>
        </p:txBody>
      </p:sp>
      <p:sp>
        <p:nvSpPr>
          <p:cNvPr id="16"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latin typeface="+mj-lt"/>
                <a:cs typeface="Arial"/>
              </a:rPr>
              <a:t>2</a:t>
            </a:r>
            <a:endParaRPr sz="12000" dirty="0">
              <a:latin typeface="+mj-lt"/>
              <a:cs typeface="Arial"/>
            </a:endParaRPr>
          </a:p>
        </p:txBody>
      </p:sp>
      <p:sp>
        <p:nvSpPr>
          <p:cNvPr id="17" name="TextBox 16"/>
          <p:cNvSpPr txBox="1"/>
          <p:nvPr/>
        </p:nvSpPr>
        <p:spPr>
          <a:xfrm>
            <a:off x="179977" y="-98384"/>
            <a:ext cx="7185163" cy="923458"/>
          </a:xfrm>
          <a:prstGeom prst="rect">
            <a:avLst/>
          </a:prstGeom>
          <a:noFill/>
        </p:spPr>
        <p:txBody>
          <a:bodyPr wrap="square" rtlCol="0">
            <a:spAutoFit/>
          </a:bodyPr>
          <a:lstStyle/>
          <a:p>
            <a:pPr algn="r"/>
            <a:r>
              <a:rPr lang="en-US" sz="5401" dirty="0">
                <a:solidFill>
                  <a:srgbClr val="EF6639"/>
                </a:solidFill>
              </a:rPr>
              <a:t>Part of our mission</a:t>
            </a:r>
          </a:p>
        </p:txBody>
      </p:sp>
      <p:sp>
        <p:nvSpPr>
          <p:cNvPr id="18" name="TextBox 17"/>
          <p:cNvSpPr txBox="1"/>
          <p:nvPr/>
        </p:nvSpPr>
        <p:spPr>
          <a:xfrm>
            <a:off x="272005" y="1950335"/>
            <a:ext cx="8692018" cy="1415900"/>
          </a:xfrm>
          <a:prstGeom prst="rect">
            <a:avLst/>
          </a:prstGeom>
          <a:noFill/>
        </p:spPr>
        <p:txBody>
          <a:bodyPr wrap="square" rtlCol="0">
            <a:spAutoFit/>
          </a:bodyPr>
          <a:lstStyle/>
          <a:p>
            <a:r>
              <a:rPr lang="en-US" sz="4000" dirty="0">
                <a:solidFill>
                  <a:schemeClr val="bg1"/>
                </a:solidFill>
              </a:rPr>
              <a:t>“To make the world more connected”</a:t>
            </a:r>
          </a:p>
          <a:p>
            <a:pPr algn="ctr"/>
            <a:r>
              <a:rPr lang="en-US" sz="2800" dirty="0">
                <a:solidFill>
                  <a:schemeClr val="bg1"/>
                </a:solidFill>
              </a:rPr>
              <a:t>-- Mark Zuckerberg --</a:t>
            </a:r>
          </a:p>
          <a:p>
            <a:endParaRPr lang="en-US" sz="1801" dirty="0"/>
          </a:p>
        </p:txBody>
      </p:sp>
    </p:spTree>
    <p:extLst>
      <p:ext uri="{BB962C8B-B14F-4D97-AF65-F5344CB8AC3E}">
        <p14:creationId xmlns:p14="http://schemas.microsoft.com/office/powerpoint/2010/main" val="4007823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79977" y="445426"/>
            <a:ext cx="8229600" cy="934021"/>
          </a:xfrm>
        </p:spPr>
        <p:txBody>
          <a:bodyPr/>
          <a:lstStyle/>
          <a:p>
            <a:endParaRPr lang="en-US"/>
          </a:p>
        </p:txBody>
      </p:sp>
      <p:sp>
        <p:nvSpPr>
          <p:cNvPr id="20" name="Content Placeholder 2"/>
          <p:cNvSpPr>
            <a:spLocks noGrp="1"/>
          </p:cNvSpPr>
          <p:nvPr>
            <p:ph sz="half" idx="1"/>
          </p:nvPr>
        </p:nvSpPr>
        <p:spPr>
          <a:xfrm>
            <a:off x="179978" y="1379447"/>
            <a:ext cx="4038601" cy="2884795"/>
          </a:xfrm>
        </p:spPr>
        <p:txBody>
          <a:bodyPr/>
          <a:lstStyle/>
          <a:p>
            <a:endParaRPr lang="en-US"/>
          </a:p>
        </p:txBody>
      </p:sp>
      <p:sp>
        <p:nvSpPr>
          <p:cNvPr id="21" name="Content Placeholder 3"/>
          <p:cNvSpPr>
            <a:spLocks noGrp="1"/>
          </p:cNvSpPr>
          <p:nvPr>
            <p:ph sz="half" idx="2"/>
          </p:nvPr>
        </p:nvSpPr>
        <p:spPr>
          <a:xfrm>
            <a:off x="4500397" y="1379447"/>
            <a:ext cx="4038601" cy="2884795"/>
          </a:xfrm>
        </p:spPr>
        <p:txBody>
          <a:bodyPr/>
          <a:lstStyle/>
          <a:p>
            <a:endParaRPr lang="en-US"/>
          </a:p>
        </p:txBody>
      </p:sp>
      <p:sp>
        <p:nvSpPr>
          <p:cNvPr id="22"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23" name="object 2"/>
          <p:cNvSpPr/>
          <p:nvPr/>
        </p:nvSpPr>
        <p:spPr>
          <a:xfrm>
            <a:off x="-25297" y="-75236"/>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endParaRPr sz="1801" dirty="0"/>
          </a:p>
        </p:txBody>
      </p:sp>
      <p:sp>
        <p:nvSpPr>
          <p:cNvPr id="24"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latin typeface="+mj-lt"/>
                <a:cs typeface="Arial"/>
              </a:rPr>
              <a:t>3</a:t>
            </a:r>
            <a:endParaRPr sz="12000" dirty="0">
              <a:latin typeface="+mj-lt"/>
              <a:cs typeface="Arial"/>
            </a:endParaRPr>
          </a:p>
        </p:txBody>
      </p:sp>
      <p:sp>
        <p:nvSpPr>
          <p:cNvPr id="25" name="TextBox 24"/>
          <p:cNvSpPr txBox="1"/>
          <p:nvPr/>
        </p:nvSpPr>
        <p:spPr>
          <a:xfrm>
            <a:off x="179977" y="-98384"/>
            <a:ext cx="7185163" cy="923458"/>
          </a:xfrm>
          <a:prstGeom prst="rect">
            <a:avLst/>
          </a:prstGeom>
          <a:noFill/>
        </p:spPr>
        <p:txBody>
          <a:bodyPr wrap="square" rtlCol="0">
            <a:spAutoFit/>
          </a:bodyPr>
          <a:lstStyle/>
          <a:p>
            <a:pPr algn="r"/>
            <a:r>
              <a:rPr lang="en-US" sz="5401" dirty="0">
                <a:solidFill>
                  <a:srgbClr val="EF6639"/>
                </a:solidFill>
              </a:rPr>
              <a:t> Accelerates Innovation</a:t>
            </a:r>
          </a:p>
        </p:txBody>
      </p:sp>
      <p:sp>
        <p:nvSpPr>
          <p:cNvPr id="9" name="TextBox 8"/>
          <p:cNvSpPr txBox="1"/>
          <p:nvPr/>
        </p:nvSpPr>
        <p:spPr>
          <a:xfrm>
            <a:off x="272005" y="1950335"/>
            <a:ext cx="8692018" cy="707886"/>
          </a:xfrm>
          <a:prstGeom prst="rect">
            <a:avLst/>
          </a:prstGeom>
          <a:noFill/>
        </p:spPr>
        <p:txBody>
          <a:bodyPr wrap="square" rtlCol="0">
            <a:spAutoFit/>
          </a:bodyPr>
          <a:lstStyle/>
          <a:p>
            <a:r>
              <a:rPr lang="en-US" sz="4000" dirty="0">
                <a:solidFill>
                  <a:schemeClr val="bg1"/>
                </a:solidFill>
              </a:rPr>
              <a:t>Sharing ideas to help the industry grow</a:t>
            </a:r>
            <a:endParaRPr lang="en-US" sz="1801" dirty="0"/>
          </a:p>
        </p:txBody>
      </p:sp>
    </p:spTree>
    <p:extLst>
      <p:ext uri="{BB962C8B-B14F-4D97-AF65-F5344CB8AC3E}">
        <p14:creationId xmlns:p14="http://schemas.microsoft.com/office/powerpoint/2010/main" val="146684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79977" y="445426"/>
            <a:ext cx="8229600" cy="934021"/>
          </a:xfrm>
        </p:spPr>
        <p:txBody>
          <a:bodyPr/>
          <a:lstStyle/>
          <a:p>
            <a:endParaRPr lang="en-US"/>
          </a:p>
        </p:txBody>
      </p:sp>
      <p:sp>
        <p:nvSpPr>
          <p:cNvPr id="20" name="Content Placeholder 2"/>
          <p:cNvSpPr>
            <a:spLocks noGrp="1"/>
          </p:cNvSpPr>
          <p:nvPr>
            <p:ph sz="half" idx="1"/>
          </p:nvPr>
        </p:nvSpPr>
        <p:spPr>
          <a:xfrm>
            <a:off x="179978" y="1379447"/>
            <a:ext cx="4038601" cy="2884795"/>
          </a:xfrm>
        </p:spPr>
        <p:txBody>
          <a:bodyPr/>
          <a:lstStyle/>
          <a:p>
            <a:endParaRPr lang="en-US"/>
          </a:p>
        </p:txBody>
      </p:sp>
      <p:sp>
        <p:nvSpPr>
          <p:cNvPr id="21" name="Content Placeholder 3"/>
          <p:cNvSpPr>
            <a:spLocks noGrp="1"/>
          </p:cNvSpPr>
          <p:nvPr>
            <p:ph sz="half" idx="2"/>
          </p:nvPr>
        </p:nvSpPr>
        <p:spPr>
          <a:xfrm>
            <a:off x="4500397" y="1379447"/>
            <a:ext cx="4038601" cy="2884795"/>
          </a:xfrm>
        </p:spPr>
        <p:txBody>
          <a:bodyPr/>
          <a:lstStyle/>
          <a:p>
            <a:endParaRPr lang="en-US"/>
          </a:p>
        </p:txBody>
      </p:sp>
      <p:sp>
        <p:nvSpPr>
          <p:cNvPr id="22"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23" name="object 2"/>
          <p:cNvSpPr/>
          <p:nvPr/>
        </p:nvSpPr>
        <p:spPr>
          <a:xfrm>
            <a:off x="-25297" y="-75236"/>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endParaRPr sz="1801" dirty="0"/>
          </a:p>
        </p:txBody>
      </p:sp>
      <p:sp>
        <p:nvSpPr>
          <p:cNvPr id="24"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latin typeface="+mj-lt"/>
                <a:cs typeface="Arial"/>
              </a:rPr>
              <a:t>4</a:t>
            </a:r>
            <a:endParaRPr sz="12000" dirty="0">
              <a:latin typeface="+mj-lt"/>
              <a:cs typeface="Arial"/>
            </a:endParaRPr>
          </a:p>
        </p:txBody>
      </p:sp>
      <p:sp>
        <p:nvSpPr>
          <p:cNvPr id="25" name="TextBox 24"/>
          <p:cNvSpPr txBox="1"/>
          <p:nvPr/>
        </p:nvSpPr>
        <p:spPr>
          <a:xfrm>
            <a:off x="179977" y="-98385"/>
            <a:ext cx="7185163" cy="1754583"/>
          </a:xfrm>
          <a:prstGeom prst="rect">
            <a:avLst/>
          </a:prstGeom>
          <a:noFill/>
        </p:spPr>
        <p:txBody>
          <a:bodyPr wrap="square" rtlCol="0">
            <a:spAutoFit/>
          </a:bodyPr>
          <a:lstStyle/>
          <a:p>
            <a:pPr algn="r"/>
            <a:r>
              <a:rPr lang="en-US" sz="5401" dirty="0">
                <a:solidFill>
                  <a:srgbClr val="EF6639"/>
                </a:solidFill>
              </a:rPr>
              <a:t> We write better software</a:t>
            </a:r>
          </a:p>
        </p:txBody>
      </p:sp>
      <p:sp>
        <p:nvSpPr>
          <p:cNvPr id="9" name="TextBox 8"/>
          <p:cNvSpPr txBox="1"/>
          <p:nvPr/>
        </p:nvSpPr>
        <p:spPr>
          <a:xfrm>
            <a:off x="272005" y="1954227"/>
            <a:ext cx="8692018" cy="2647007"/>
          </a:xfrm>
          <a:prstGeom prst="rect">
            <a:avLst/>
          </a:prstGeom>
          <a:noFill/>
        </p:spPr>
        <p:txBody>
          <a:bodyPr wrap="square" rtlCol="0">
            <a:spAutoFit/>
          </a:bodyPr>
          <a:lstStyle/>
          <a:p>
            <a:r>
              <a:rPr lang="en-US" sz="4000" dirty="0">
                <a:solidFill>
                  <a:schemeClr val="bg1"/>
                </a:solidFill>
              </a:rPr>
              <a:t>“The more the Open Source philosophy bleeds out through the engineering team, the better the systems” </a:t>
            </a:r>
          </a:p>
          <a:p>
            <a:pPr algn="ctr"/>
            <a:r>
              <a:rPr lang="en-US" sz="2800" dirty="0">
                <a:solidFill>
                  <a:schemeClr val="bg1"/>
                </a:solidFill>
              </a:rPr>
              <a:t>-- James Pearce h</a:t>
            </a:r>
            <a:r>
              <a:rPr lang="en-AU" sz="2800" dirty="0" err="1">
                <a:solidFill>
                  <a:schemeClr val="bg1"/>
                </a:solidFill>
              </a:rPr>
              <a:t>ead</a:t>
            </a:r>
            <a:r>
              <a:rPr lang="en-AU" sz="2800" dirty="0">
                <a:solidFill>
                  <a:schemeClr val="bg1"/>
                </a:solidFill>
              </a:rPr>
              <a:t> of Open Source --</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81546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9977" y="445426"/>
            <a:ext cx="8229600" cy="934021"/>
          </a:xfrm>
        </p:spPr>
        <p:txBody>
          <a:bodyPr/>
          <a:lstStyle/>
          <a:p>
            <a:endParaRPr lang="en-US"/>
          </a:p>
        </p:txBody>
      </p:sp>
      <p:sp>
        <p:nvSpPr>
          <p:cNvPr id="10" name="Content Placeholder 2"/>
          <p:cNvSpPr>
            <a:spLocks noGrp="1"/>
          </p:cNvSpPr>
          <p:nvPr>
            <p:ph sz="half" idx="1"/>
          </p:nvPr>
        </p:nvSpPr>
        <p:spPr>
          <a:xfrm>
            <a:off x="179978" y="1379447"/>
            <a:ext cx="4038601" cy="2884795"/>
          </a:xfrm>
        </p:spPr>
        <p:txBody>
          <a:bodyPr/>
          <a:lstStyle/>
          <a:p>
            <a:endParaRPr lang="en-US"/>
          </a:p>
        </p:txBody>
      </p:sp>
      <p:sp>
        <p:nvSpPr>
          <p:cNvPr id="11" name="Content Placeholder 3"/>
          <p:cNvSpPr>
            <a:spLocks noGrp="1"/>
          </p:cNvSpPr>
          <p:nvPr>
            <p:ph sz="half" idx="2"/>
          </p:nvPr>
        </p:nvSpPr>
        <p:spPr>
          <a:xfrm>
            <a:off x="4500397" y="1379447"/>
            <a:ext cx="4038601" cy="2884795"/>
          </a:xfrm>
        </p:spPr>
        <p:txBody>
          <a:bodyPr/>
          <a:lstStyle/>
          <a:p>
            <a:endParaRPr lang="en-US"/>
          </a:p>
        </p:txBody>
      </p:sp>
      <p:sp>
        <p:nvSpPr>
          <p:cNvPr id="12" name="Content Placeholder 4"/>
          <p:cNvSpPr>
            <a:spLocks noGrp="1"/>
          </p:cNvSpPr>
          <p:nvPr>
            <p:ph sz="quarter" idx="11"/>
          </p:nvPr>
        </p:nvSpPr>
        <p:spPr>
          <a:xfrm>
            <a:off x="179977" y="205981"/>
            <a:ext cx="8784046" cy="239445"/>
          </a:xfrm>
        </p:spPr>
        <p:txBody>
          <a:bodyPr>
            <a:normAutofit lnSpcReduction="10000"/>
          </a:bodyPr>
          <a:lstStyle/>
          <a:p>
            <a:endParaRPr lang="en-US"/>
          </a:p>
        </p:txBody>
      </p:sp>
      <p:sp>
        <p:nvSpPr>
          <p:cNvPr id="13" name="object 2"/>
          <p:cNvSpPr/>
          <p:nvPr/>
        </p:nvSpPr>
        <p:spPr>
          <a:xfrm>
            <a:off x="-25297" y="-69449"/>
            <a:ext cx="9169297" cy="5218735"/>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000000"/>
          </a:solidFill>
        </p:spPr>
        <p:txBody>
          <a:bodyPr wrap="square" lIns="0" tIns="0" rIns="0" bIns="0" rtlCol="0"/>
          <a:lstStyle/>
          <a:p>
            <a:endParaRPr sz="1801" dirty="0"/>
          </a:p>
        </p:txBody>
      </p:sp>
      <p:sp>
        <p:nvSpPr>
          <p:cNvPr id="14" name="object 4"/>
          <p:cNvSpPr txBox="1"/>
          <p:nvPr/>
        </p:nvSpPr>
        <p:spPr>
          <a:xfrm>
            <a:off x="7378860" y="-75236"/>
            <a:ext cx="1776715" cy="1667123"/>
          </a:xfrm>
          <a:prstGeom prst="rect">
            <a:avLst/>
          </a:prstGeom>
          <a:solidFill>
            <a:srgbClr val="EF6639"/>
          </a:solidFill>
        </p:spPr>
        <p:txBody>
          <a:bodyPr vert="horz" wrap="square" lIns="0" tIns="0" rIns="0" bIns="0" rtlCol="0">
            <a:spAutoFit/>
          </a:bodyPr>
          <a:lstStyle/>
          <a:p>
            <a:pPr marL="523247">
              <a:lnSpc>
                <a:spcPts val="13001"/>
              </a:lnSpc>
            </a:pPr>
            <a:r>
              <a:rPr lang="en-US" sz="12000" dirty="0">
                <a:latin typeface="+mj-lt"/>
                <a:cs typeface="Arial"/>
              </a:rPr>
              <a:t>5</a:t>
            </a:r>
            <a:endParaRPr sz="12000" dirty="0">
              <a:latin typeface="+mj-lt"/>
              <a:cs typeface="Arial"/>
            </a:endParaRPr>
          </a:p>
        </p:txBody>
      </p:sp>
      <p:sp>
        <p:nvSpPr>
          <p:cNvPr id="15" name="TextBox 14"/>
          <p:cNvSpPr txBox="1"/>
          <p:nvPr/>
        </p:nvSpPr>
        <p:spPr>
          <a:xfrm>
            <a:off x="179977" y="-98384"/>
            <a:ext cx="7185163" cy="1754583"/>
          </a:xfrm>
          <a:prstGeom prst="rect">
            <a:avLst/>
          </a:prstGeom>
          <a:noFill/>
        </p:spPr>
        <p:txBody>
          <a:bodyPr wrap="square" rtlCol="0">
            <a:spAutoFit/>
          </a:bodyPr>
          <a:lstStyle/>
          <a:p>
            <a:pPr algn="r"/>
            <a:r>
              <a:rPr lang="en-US" sz="5401" dirty="0">
                <a:solidFill>
                  <a:srgbClr val="EF6639"/>
                </a:solidFill>
              </a:rPr>
              <a:t> An opportunity to share our challenges</a:t>
            </a:r>
          </a:p>
        </p:txBody>
      </p:sp>
      <p:sp>
        <p:nvSpPr>
          <p:cNvPr id="16" name="TextBox 15"/>
          <p:cNvSpPr txBox="1"/>
          <p:nvPr/>
        </p:nvSpPr>
        <p:spPr>
          <a:xfrm>
            <a:off x="272005" y="1950334"/>
            <a:ext cx="8692018" cy="1600566"/>
          </a:xfrm>
          <a:prstGeom prst="rect">
            <a:avLst/>
          </a:prstGeom>
          <a:noFill/>
        </p:spPr>
        <p:txBody>
          <a:bodyPr wrap="square" rtlCol="0">
            <a:spAutoFit/>
          </a:bodyPr>
          <a:lstStyle/>
          <a:p>
            <a:r>
              <a:rPr lang="en-US" sz="4000" dirty="0">
                <a:solidFill>
                  <a:schemeClr val="bg1"/>
                </a:solidFill>
              </a:rPr>
              <a:t>Attracts the interest of people who want to work on them</a:t>
            </a:r>
            <a:endParaRPr lang="en-US" sz="2800" dirty="0">
              <a:solidFill>
                <a:schemeClr val="bg1"/>
              </a:solidFill>
            </a:endParaRPr>
          </a:p>
          <a:p>
            <a:endParaRPr lang="en-US" sz="1801" dirty="0"/>
          </a:p>
        </p:txBody>
      </p:sp>
    </p:spTree>
    <p:extLst>
      <p:ext uri="{BB962C8B-B14F-4D97-AF65-F5344CB8AC3E}">
        <p14:creationId xmlns:p14="http://schemas.microsoft.com/office/powerpoint/2010/main" val="336804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89369" y="155643"/>
            <a:ext cx="7885581" cy="4731533"/>
          </a:xfrm>
        </p:spPr>
        <p:txBody>
          <a:bodyPr>
            <a:normAutofit/>
          </a:bodyPr>
          <a:lstStyle/>
          <a:p>
            <a:pPr algn="ctr"/>
            <a:r>
              <a:rPr lang="en-GB" sz="5400" dirty="0">
                <a:solidFill>
                  <a:schemeClr val="bg1"/>
                </a:solidFill>
              </a:rPr>
              <a:t>Becoming a good citizen</a:t>
            </a:r>
          </a:p>
        </p:txBody>
      </p:sp>
    </p:spTree>
    <p:extLst>
      <p:ext uri="{BB962C8B-B14F-4D97-AF65-F5344CB8AC3E}">
        <p14:creationId xmlns:p14="http://schemas.microsoft.com/office/powerpoint/2010/main" val="3218893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0" y="2435946"/>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20805" y="2492507"/>
            <a:ext cx="6762487"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A sense of giving back to the community</a:t>
            </a:r>
          </a:p>
        </p:txBody>
      </p:sp>
      <p:sp>
        <p:nvSpPr>
          <p:cNvPr id="8" name="object 4"/>
          <p:cNvSpPr txBox="1"/>
          <p:nvPr/>
        </p:nvSpPr>
        <p:spPr>
          <a:xfrm>
            <a:off x="2301240" y="257492"/>
            <a:ext cx="6842760" cy="1408014"/>
          </a:xfrm>
          <a:prstGeom prst="rect">
            <a:avLst/>
          </a:prstGeom>
          <a:solidFill>
            <a:schemeClr val="accent2"/>
          </a:solidFill>
        </p:spPr>
        <p:txBody>
          <a:bodyPr vert="horz" wrap="square" lIns="0" tIns="0" rIns="0" bIns="0" rtlCol="0">
            <a:spAutoFit/>
          </a:bodyPr>
          <a:lstStyle/>
          <a:p>
            <a:pPr marL="523247" algn="r">
              <a:lnSpc>
                <a:spcPts val="13001"/>
              </a:lnSpc>
            </a:pPr>
            <a:endParaRPr sz="4800" dirty="0">
              <a:solidFill>
                <a:schemeClr val="bg1"/>
              </a:solidFill>
              <a:latin typeface="Arial"/>
              <a:cs typeface="Arial"/>
            </a:endParaRPr>
          </a:p>
        </p:txBody>
      </p:sp>
      <p:sp>
        <p:nvSpPr>
          <p:cNvPr id="12" name="Title 1"/>
          <p:cNvSpPr txBox="1">
            <a:spLocks/>
          </p:cNvSpPr>
          <p:nvPr/>
        </p:nvSpPr>
        <p:spPr>
          <a:xfrm>
            <a:off x="2301241" y="127389"/>
            <a:ext cx="676104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pPr algn="r"/>
            <a:r>
              <a:rPr lang="en-US" sz="4400" dirty="0">
                <a:solidFill>
                  <a:schemeClr val="bg1"/>
                </a:solidFill>
              </a:rPr>
              <a:t>Benefits of contributing to open source</a:t>
            </a:r>
          </a:p>
        </p:txBody>
      </p:sp>
    </p:spTree>
    <p:extLst>
      <p:ext uri="{BB962C8B-B14F-4D97-AF65-F5344CB8AC3E}">
        <p14:creationId xmlns:p14="http://schemas.microsoft.com/office/powerpoint/2010/main" val="60739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Become a better developer</a:t>
            </a:r>
          </a:p>
        </p:txBody>
      </p:sp>
      <p:sp>
        <p:nvSpPr>
          <p:cNvPr id="7" name="object 4"/>
          <p:cNvSpPr txBox="1"/>
          <p:nvPr/>
        </p:nvSpPr>
        <p:spPr>
          <a:xfrm>
            <a:off x="2301240" y="257492"/>
            <a:ext cx="6842760" cy="1408014"/>
          </a:xfrm>
          <a:prstGeom prst="rect">
            <a:avLst/>
          </a:prstGeom>
          <a:solidFill>
            <a:schemeClr val="accent2"/>
          </a:solidFill>
        </p:spPr>
        <p:txBody>
          <a:bodyPr vert="horz" wrap="square" lIns="0" tIns="0" rIns="0" bIns="0" rtlCol="0">
            <a:spAutoFit/>
          </a:bodyPr>
          <a:lstStyle/>
          <a:p>
            <a:pPr marL="523247" algn="r">
              <a:lnSpc>
                <a:spcPts val="13001"/>
              </a:lnSpc>
            </a:pPr>
            <a:endParaRPr sz="4800" dirty="0">
              <a:solidFill>
                <a:schemeClr val="bg1"/>
              </a:solidFill>
              <a:latin typeface="Arial"/>
              <a:cs typeface="Arial"/>
            </a:endParaRPr>
          </a:p>
        </p:txBody>
      </p:sp>
      <p:sp>
        <p:nvSpPr>
          <p:cNvPr id="8" name="Title 1"/>
          <p:cNvSpPr txBox="1">
            <a:spLocks/>
          </p:cNvSpPr>
          <p:nvPr/>
        </p:nvSpPr>
        <p:spPr>
          <a:xfrm>
            <a:off x="2301241" y="127389"/>
            <a:ext cx="676104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pPr algn="r"/>
            <a:r>
              <a:rPr lang="en-US" sz="4400" dirty="0">
                <a:solidFill>
                  <a:schemeClr val="bg1"/>
                </a:solidFill>
              </a:rPr>
              <a:t>Benefits of contributing to open source</a:t>
            </a:r>
          </a:p>
        </p:txBody>
      </p:sp>
    </p:spTree>
    <p:extLst>
      <p:ext uri="{BB962C8B-B14F-4D97-AF65-F5344CB8AC3E}">
        <p14:creationId xmlns:p14="http://schemas.microsoft.com/office/powerpoint/2010/main" val="1886362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5608" y="4215420"/>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3400" dirty="0">
                <a:solidFill>
                  <a:schemeClr val="bg1"/>
                </a:solidFill>
                <a:latin typeface="+mj-lt"/>
                <a:ea typeface="+mj-ea"/>
                <a:cs typeface="+mj-cs"/>
              </a:rPr>
              <a:t>Transformation</a:t>
            </a:r>
          </a:p>
        </p:txBody>
      </p:sp>
      <p:pic>
        <p:nvPicPr>
          <p:cNvPr id="9" name="Picture 8"/>
          <p:cNvPicPr>
            <a:picLocks noChangeAspect="1"/>
          </p:cNvPicPr>
          <p:nvPr/>
        </p:nvPicPr>
        <p:blipFill>
          <a:blip r:embed="rId3"/>
          <a:stretch>
            <a:fillRect/>
          </a:stretch>
        </p:blipFill>
        <p:spPr>
          <a:xfrm>
            <a:off x="0" y="0"/>
            <a:ext cx="9183018" cy="5143500"/>
          </a:xfrm>
          <a:prstGeom prst="rect">
            <a:avLst/>
          </a:prstGeom>
        </p:spPr>
      </p:pic>
      <p:sp>
        <p:nvSpPr>
          <p:cNvPr id="4" name="Rectangle 3"/>
          <p:cNvSpPr/>
          <p:nvPr/>
        </p:nvSpPr>
        <p:spPr>
          <a:xfrm>
            <a:off x="-1" y="4017669"/>
            <a:ext cx="9151805" cy="1089660"/>
          </a:xfrm>
          <a:prstGeom prst="rect">
            <a:avLst/>
          </a:prstGeom>
          <a:solidFill>
            <a:schemeClr val="tx1">
              <a:alpha val="60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970" y="4291515"/>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4400" dirty="0">
                <a:solidFill>
                  <a:schemeClr val="bg1"/>
                </a:solidFill>
                <a:latin typeface="+mj-lt"/>
                <a:ea typeface="+mj-ea"/>
                <a:cs typeface="+mj-cs"/>
              </a:rPr>
              <a:t>Data Centre </a:t>
            </a:r>
            <a:r>
              <a:rPr lang="en-US" sz="4400" dirty="0">
                <a:solidFill>
                  <a:schemeClr val="bg1"/>
                </a:solidFill>
              </a:rPr>
              <a:t>➾ </a:t>
            </a:r>
            <a:r>
              <a:rPr lang="en-US" sz="4400" dirty="0">
                <a:solidFill>
                  <a:schemeClr val="bg1"/>
                </a:solidFill>
                <a:latin typeface="+mj-lt"/>
                <a:ea typeface="+mj-ea"/>
                <a:cs typeface="+mj-cs"/>
              </a:rPr>
              <a:t>Cloud</a:t>
            </a:r>
          </a:p>
        </p:txBody>
      </p:sp>
    </p:spTree>
    <p:extLst>
      <p:ext uri="{BB962C8B-B14F-4D97-AF65-F5344CB8AC3E}">
        <p14:creationId xmlns:p14="http://schemas.microsoft.com/office/powerpoint/2010/main" val="1819602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20805" y="2492507"/>
            <a:ext cx="753511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Improve your CV / Portfolio</a:t>
            </a:r>
          </a:p>
        </p:txBody>
      </p:sp>
      <p:sp>
        <p:nvSpPr>
          <p:cNvPr id="7" name="object 4"/>
          <p:cNvSpPr txBox="1"/>
          <p:nvPr/>
        </p:nvSpPr>
        <p:spPr>
          <a:xfrm>
            <a:off x="2301240" y="257492"/>
            <a:ext cx="6842760" cy="1408014"/>
          </a:xfrm>
          <a:prstGeom prst="rect">
            <a:avLst/>
          </a:prstGeom>
          <a:solidFill>
            <a:schemeClr val="accent2"/>
          </a:solidFill>
        </p:spPr>
        <p:txBody>
          <a:bodyPr vert="horz" wrap="square" lIns="0" tIns="0" rIns="0" bIns="0" rtlCol="0">
            <a:spAutoFit/>
          </a:bodyPr>
          <a:lstStyle/>
          <a:p>
            <a:pPr marL="523247" algn="r">
              <a:lnSpc>
                <a:spcPts val="13001"/>
              </a:lnSpc>
            </a:pPr>
            <a:endParaRPr sz="4800" dirty="0">
              <a:solidFill>
                <a:schemeClr val="bg1"/>
              </a:solidFill>
              <a:latin typeface="Arial"/>
              <a:cs typeface="Arial"/>
            </a:endParaRPr>
          </a:p>
        </p:txBody>
      </p:sp>
      <p:sp>
        <p:nvSpPr>
          <p:cNvPr id="8" name="Title 1"/>
          <p:cNvSpPr txBox="1">
            <a:spLocks/>
          </p:cNvSpPr>
          <p:nvPr/>
        </p:nvSpPr>
        <p:spPr>
          <a:xfrm>
            <a:off x="2301241" y="127389"/>
            <a:ext cx="676104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pPr algn="r"/>
            <a:r>
              <a:rPr lang="en-US" sz="4400" dirty="0">
                <a:solidFill>
                  <a:schemeClr val="bg1"/>
                </a:solidFill>
              </a:rPr>
              <a:t>Benefits of contributing to open source</a:t>
            </a:r>
          </a:p>
        </p:txBody>
      </p:sp>
    </p:spTree>
    <p:extLst>
      <p:ext uri="{BB962C8B-B14F-4D97-AF65-F5344CB8AC3E}">
        <p14:creationId xmlns:p14="http://schemas.microsoft.com/office/powerpoint/2010/main" val="740418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20805" y="2492507"/>
            <a:ext cx="6680775"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Make yourself known</a:t>
            </a:r>
          </a:p>
        </p:txBody>
      </p:sp>
      <p:sp>
        <p:nvSpPr>
          <p:cNvPr id="7" name="object 4"/>
          <p:cNvSpPr txBox="1"/>
          <p:nvPr/>
        </p:nvSpPr>
        <p:spPr>
          <a:xfrm>
            <a:off x="2301240" y="257492"/>
            <a:ext cx="6842760" cy="1408014"/>
          </a:xfrm>
          <a:prstGeom prst="rect">
            <a:avLst/>
          </a:prstGeom>
          <a:solidFill>
            <a:schemeClr val="accent2"/>
          </a:solidFill>
        </p:spPr>
        <p:txBody>
          <a:bodyPr vert="horz" wrap="square" lIns="0" tIns="0" rIns="0" bIns="0" rtlCol="0">
            <a:spAutoFit/>
          </a:bodyPr>
          <a:lstStyle/>
          <a:p>
            <a:pPr marL="523247" algn="r">
              <a:lnSpc>
                <a:spcPts val="13001"/>
              </a:lnSpc>
            </a:pPr>
            <a:endParaRPr sz="4800" dirty="0">
              <a:solidFill>
                <a:schemeClr val="bg1"/>
              </a:solidFill>
              <a:latin typeface="Arial"/>
              <a:cs typeface="Arial"/>
            </a:endParaRPr>
          </a:p>
        </p:txBody>
      </p:sp>
      <p:sp>
        <p:nvSpPr>
          <p:cNvPr id="8" name="Title 1"/>
          <p:cNvSpPr txBox="1">
            <a:spLocks/>
          </p:cNvSpPr>
          <p:nvPr/>
        </p:nvSpPr>
        <p:spPr>
          <a:xfrm>
            <a:off x="2301241" y="127389"/>
            <a:ext cx="676104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pPr algn="r"/>
            <a:r>
              <a:rPr lang="en-US" sz="4400" dirty="0">
                <a:solidFill>
                  <a:schemeClr val="bg1"/>
                </a:solidFill>
              </a:rPr>
              <a:t>Benefits of contributing to open source</a:t>
            </a:r>
          </a:p>
        </p:txBody>
      </p:sp>
    </p:spTree>
    <p:extLst>
      <p:ext uri="{BB962C8B-B14F-4D97-AF65-F5344CB8AC3E}">
        <p14:creationId xmlns:p14="http://schemas.microsoft.com/office/powerpoint/2010/main" val="127081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4" name="Rectangle 3"/>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20805" y="2492507"/>
            <a:ext cx="6957040"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Be an authority and make money</a:t>
            </a:r>
          </a:p>
        </p:txBody>
      </p:sp>
      <p:sp>
        <p:nvSpPr>
          <p:cNvPr id="6" name="object 4"/>
          <p:cNvSpPr txBox="1"/>
          <p:nvPr/>
        </p:nvSpPr>
        <p:spPr>
          <a:xfrm>
            <a:off x="2301240" y="257492"/>
            <a:ext cx="6842760" cy="1408014"/>
          </a:xfrm>
          <a:prstGeom prst="rect">
            <a:avLst/>
          </a:prstGeom>
          <a:solidFill>
            <a:schemeClr val="accent2"/>
          </a:solidFill>
        </p:spPr>
        <p:txBody>
          <a:bodyPr vert="horz" wrap="square" lIns="0" tIns="0" rIns="0" bIns="0" rtlCol="0">
            <a:spAutoFit/>
          </a:bodyPr>
          <a:lstStyle/>
          <a:p>
            <a:pPr marL="523247" algn="r">
              <a:lnSpc>
                <a:spcPts val="13001"/>
              </a:lnSpc>
            </a:pPr>
            <a:endParaRPr sz="4800" dirty="0">
              <a:solidFill>
                <a:schemeClr val="bg1"/>
              </a:solidFill>
              <a:latin typeface="Arial"/>
              <a:cs typeface="Arial"/>
            </a:endParaRPr>
          </a:p>
        </p:txBody>
      </p:sp>
      <p:sp>
        <p:nvSpPr>
          <p:cNvPr id="7" name="Title 1"/>
          <p:cNvSpPr txBox="1">
            <a:spLocks/>
          </p:cNvSpPr>
          <p:nvPr/>
        </p:nvSpPr>
        <p:spPr>
          <a:xfrm>
            <a:off x="2301241" y="127389"/>
            <a:ext cx="6761048"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pPr algn="r"/>
            <a:r>
              <a:rPr lang="en-US" sz="4400" dirty="0">
                <a:solidFill>
                  <a:schemeClr val="bg1"/>
                </a:solidFill>
              </a:rPr>
              <a:t>Benefits of contributing to open source</a:t>
            </a:r>
          </a:p>
        </p:txBody>
      </p:sp>
    </p:spTree>
    <p:extLst>
      <p:ext uri="{BB962C8B-B14F-4D97-AF65-F5344CB8AC3E}">
        <p14:creationId xmlns:p14="http://schemas.microsoft.com/office/powerpoint/2010/main" val="1102429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78472" y="0"/>
            <a:ext cx="7885581" cy="994031"/>
          </a:xfrm>
        </p:spPr>
        <p:txBody>
          <a:bodyPr/>
          <a:lstStyle/>
          <a:p>
            <a:r>
              <a:rPr lang="en-GB" dirty="0">
                <a:solidFill>
                  <a:schemeClr val="bg1"/>
                </a:solidFill>
              </a:rPr>
              <a:t>OSS Contribution Funnel</a:t>
            </a:r>
          </a:p>
        </p:txBody>
      </p:sp>
      <p:sp>
        <p:nvSpPr>
          <p:cNvPr id="7" name="Freeform 4"/>
          <p:cNvSpPr/>
          <p:nvPr/>
        </p:nvSpPr>
        <p:spPr>
          <a:xfrm>
            <a:off x="5379736" y="768684"/>
            <a:ext cx="3593057" cy="1071927"/>
          </a:xfrm>
          <a:custGeom>
            <a:avLst/>
            <a:gdLst>
              <a:gd name="connsiteX0" fmla="*/ 0 w 4840241"/>
              <a:gd name="connsiteY0" fmla="*/ 1457895 h 1457895"/>
              <a:gd name="connsiteX1" fmla="*/ 1015847 w 4840241"/>
              <a:gd name="connsiteY1" fmla="*/ 0 h 1457895"/>
              <a:gd name="connsiteX2" fmla="*/ 4840241 w 4840241"/>
              <a:gd name="connsiteY2" fmla="*/ 0 h 1457895"/>
              <a:gd name="connsiteX3" fmla="*/ 4840241 w 4840241"/>
              <a:gd name="connsiteY3" fmla="*/ 1457895 h 1457895"/>
              <a:gd name="connsiteX4" fmla="*/ 0 w 4840241"/>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241" h="1457895">
                <a:moveTo>
                  <a:pt x="0" y="1457895"/>
                </a:moveTo>
                <a:lnTo>
                  <a:pt x="1015847" y="0"/>
                </a:lnTo>
                <a:lnTo>
                  <a:pt x="4840241" y="0"/>
                </a:lnTo>
                <a:lnTo>
                  <a:pt x="4840241" y="1457895"/>
                </a:lnTo>
                <a:lnTo>
                  <a:pt x="0" y="1457895"/>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8932" tIns="42020" rIns="42020" bIns="42020" numCol="1" spcCol="1270" anchor="t" anchorCtr="0">
            <a:noAutofit/>
          </a:bodyPr>
          <a:lstStyle/>
          <a:p>
            <a:pPr marL="84048" lvl="1" indent="-84048" defTabSz="490279">
              <a:lnSpc>
                <a:spcPct val="90000"/>
              </a:lnSpc>
              <a:spcBef>
                <a:spcPct val="0"/>
              </a:spcBef>
              <a:spcAft>
                <a:spcPct val="15000"/>
              </a:spcAft>
              <a:buChar char="••"/>
            </a:pPr>
            <a:r>
              <a:rPr lang="en-GB" sz="1103" dirty="0"/>
              <a:t>Be able to understand what it does</a:t>
            </a:r>
          </a:p>
          <a:p>
            <a:pPr marL="84048" lvl="1" indent="-84048" defTabSz="490279">
              <a:lnSpc>
                <a:spcPct val="90000"/>
              </a:lnSpc>
              <a:spcBef>
                <a:spcPct val="0"/>
              </a:spcBef>
              <a:spcAft>
                <a:spcPct val="15000"/>
              </a:spcAft>
              <a:buChar char="••"/>
            </a:pPr>
            <a:r>
              <a:rPr lang="en-GB" sz="1103" dirty="0"/>
              <a:t>Can easily pick it up and use</a:t>
            </a:r>
          </a:p>
          <a:p>
            <a:pPr marL="84048" lvl="1" indent="-84048" defTabSz="490279">
              <a:lnSpc>
                <a:spcPct val="90000"/>
              </a:lnSpc>
              <a:spcBef>
                <a:spcPct val="0"/>
              </a:spcBef>
              <a:spcAft>
                <a:spcPct val="15000"/>
              </a:spcAft>
              <a:buChar char="••"/>
            </a:pPr>
            <a:r>
              <a:rPr lang="en-GB" sz="1103" dirty="0"/>
              <a:t>Download</a:t>
            </a:r>
          </a:p>
          <a:p>
            <a:pPr marL="84048" lvl="1" indent="-84048" defTabSz="490279">
              <a:lnSpc>
                <a:spcPct val="90000"/>
              </a:lnSpc>
              <a:spcBef>
                <a:spcPct val="0"/>
              </a:spcBef>
              <a:spcAft>
                <a:spcPct val="15000"/>
              </a:spcAft>
              <a:buChar char="••"/>
            </a:pPr>
            <a:r>
              <a:rPr lang="en-GB" sz="1103" dirty="0"/>
              <a:t>Fork / Follow / </a:t>
            </a:r>
            <a:r>
              <a:rPr lang="en-GB" sz="1103" dirty="0" err="1"/>
              <a:t>Favorite</a:t>
            </a:r>
            <a:endParaRPr lang="en-GB" sz="1103" dirty="0"/>
          </a:p>
        </p:txBody>
      </p:sp>
      <p:sp>
        <p:nvSpPr>
          <p:cNvPr id="8" name="Freeform 5"/>
          <p:cNvSpPr/>
          <p:nvPr/>
        </p:nvSpPr>
        <p:spPr>
          <a:xfrm>
            <a:off x="151346" y="768683"/>
            <a:ext cx="6032788" cy="1071928"/>
          </a:xfrm>
          <a:custGeom>
            <a:avLst/>
            <a:gdLst>
              <a:gd name="connsiteX0" fmla="*/ 0 w 8126825"/>
              <a:gd name="connsiteY0" fmla="*/ 1457895 h 1457895"/>
              <a:gd name="connsiteX1" fmla="*/ 1015847 w 8126825"/>
              <a:gd name="connsiteY1" fmla="*/ 0 h 1457895"/>
              <a:gd name="connsiteX2" fmla="*/ 7110978 w 8126825"/>
              <a:gd name="connsiteY2" fmla="*/ 0 h 1457895"/>
              <a:gd name="connsiteX3" fmla="*/ 8126825 w 8126825"/>
              <a:gd name="connsiteY3" fmla="*/ 1457895 h 1457895"/>
              <a:gd name="connsiteX4" fmla="*/ 0 w 8126825"/>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825" h="1457895">
                <a:moveTo>
                  <a:pt x="8126825" y="1"/>
                </a:moveTo>
                <a:lnTo>
                  <a:pt x="7110978" y="1457894"/>
                </a:lnTo>
                <a:lnTo>
                  <a:pt x="1015847" y="1457894"/>
                </a:lnTo>
                <a:lnTo>
                  <a:pt x="0" y="1"/>
                </a:lnTo>
                <a:lnTo>
                  <a:pt x="8126825" y="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84896" tIns="39219" rIns="1084897" bIns="39219" numCol="1" spcCol="1270" anchor="ctr" anchorCtr="0">
            <a:noAutofit/>
          </a:bodyPr>
          <a:lstStyle/>
          <a:p>
            <a:pPr algn="ctr" defTabSz="1372781">
              <a:lnSpc>
                <a:spcPct val="90000"/>
              </a:lnSpc>
              <a:spcBef>
                <a:spcPct val="0"/>
              </a:spcBef>
              <a:spcAft>
                <a:spcPct val="35000"/>
              </a:spcAft>
            </a:pPr>
            <a:r>
              <a:rPr lang="en-GB" sz="3089"/>
              <a:t>Use</a:t>
            </a:r>
            <a:endParaRPr lang="en-GB" sz="3089" dirty="0"/>
          </a:p>
        </p:txBody>
      </p:sp>
      <p:sp>
        <p:nvSpPr>
          <p:cNvPr id="9" name="Freeform 6"/>
          <p:cNvSpPr/>
          <p:nvPr/>
        </p:nvSpPr>
        <p:spPr>
          <a:xfrm>
            <a:off x="4632823" y="1840611"/>
            <a:ext cx="4347155" cy="1071927"/>
          </a:xfrm>
          <a:custGeom>
            <a:avLst/>
            <a:gdLst>
              <a:gd name="connsiteX0" fmla="*/ 0 w 5856094"/>
              <a:gd name="connsiteY0" fmla="*/ 1457895 h 1457895"/>
              <a:gd name="connsiteX1" fmla="*/ 1015847 w 5856094"/>
              <a:gd name="connsiteY1" fmla="*/ 0 h 1457895"/>
              <a:gd name="connsiteX2" fmla="*/ 5856094 w 5856094"/>
              <a:gd name="connsiteY2" fmla="*/ 0 h 1457895"/>
              <a:gd name="connsiteX3" fmla="*/ 5856094 w 5856094"/>
              <a:gd name="connsiteY3" fmla="*/ 1457895 h 1457895"/>
              <a:gd name="connsiteX4" fmla="*/ 0 w 5856094"/>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6094" h="1457895">
                <a:moveTo>
                  <a:pt x="0" y="1457895"/>
                </a:moveTo>
                <a:lnTo>
                  <a:pt x="1015847" y="0"/>
                </a:lnTo>
                <a:lnTo>
                  <a:pt x="5856094" y="0"/>
                </a:lnTo>
                <a:lnTo>
                  <a:pt x="5856094" y="1457895"/>
                </a:lnTo>
                <a:lnTo>
                  <a:pt x="0" y="1457895"/>
                </a:lnTo>
                <a:close/>
              </a:path>
            </a:pathLst>
          </a:custGeom>
        </p:spPr>
        <p:style>
          <a:lnRef idx="2">
            <a:schemeClr val="accent2">
              <a:hueOff val="3992790"/>
              <a:satOff val="0"/>
              <a:lumOff val="-915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8932" tIns="42020" rIns="42020" bIns="42020" numCol="1" spcCol="1270" anchor="t" anchorCtr="0">
            <a:noAutofit/>
          </a:bodyPr>
          <a:lstStyle/>
          <a:p>
            <a:pPr marL="84048" lvl="1" indent="-84048" defTabSz="490279">
              <a:lnSpc>
                <a:spcPct val="90000"/>
              </a:lnSpc>
              <a:spcBef>
                <a:spcPct val="0"/>
              </a:spcBef>
              <a:spcAft>
                <a:spcPct val="15000"/>
              </a:spcAft>
              <a:buChar char="••"/>
            </a:pPr>
            <a:r>
              <a:rPr lang="en-GB" sz="1103" dirty="0"/>
              <a:t>Log bugs</a:t>
            </a:r>
          </a:p>
          <a:p>
            <a:pPr marL="84048" lvl="1" indent="-84048" defTabSz="490279">
              <a:lnSpc>
                <a:spcPct val="90000"/>
              </a:lnSpc>
              <a:spcBef>
                <a:spcPct val="0"/>
              </a:spcBef>
              <a:spcAft>
                <a:spcPct val="15000"/>
              </a:spcAft>
              <a:buChar char="••"/>
            </a:pPr>
            <a:r>
              <a:rPr lang="en-GB" sz="1103" dirty="0"/>
              <a:t>Answer questions</a:t>
            </a:r>
          </a:p>
          <a:p>
            <a:pPr marL="84048" lvl="1" indent="-84048" defTabSz="490279">
              <a:lnSpc>
                <a:spcPct val="90000"/>
              </a:lnSpc>
              <a:spcBef>
                <a:spcPct val="0"/>
              </a:spcBef>
              <a:spcAft>
                <a:spcPct val="15000"/>
              </a:spcAft>
              <a:buChar char="••"/>
            </a:pPr>
            <a:r>
              <a:rPr lang="en-GB" sz="1103" dirty="0"/>
              <a:t>Write blog posts</a:t>
            </a:r>
          </a:p>
          <a:p>
            <a:pPr marL="84048" lvl="1" indent="-84048" defTabSz="490279">
              <a:lnSpc>
                <a:spcPct val="90000"/>
              </a:lnSpc>
              <a:spcBef>
                <a:spcPct val="0"/>
              </a:spcBef>
              <a:spcAft>
                <a:spcPct val="15000"/>
              </a:spcAft>
              <a:buChar char="••"/>
            </a:pPr>
            <a:r>
              <a:rPr lang="en-GB" sz="1103" dirty="0"/>
              <a:t>Fix / add documentation</a:t>
            </a:r>
          </a:p>
          <a:p>
            <a:pPr marL="84048" lvl="1" indent="-84048" defTabSz="490279">
              <a:lnSpc>
                <a:spcPct val="90000"/>
              </a:lnSpc>
              <a:spcBef>
                <a:spcPct val="0"/>
              </a:spcBef>
              <a:spcAft>
                <a:spcPct val="15000"/>
              </a:spcAft>
              <a:buChar char="••"/>
            </a:pPr>
            <a:r>
              <a:rPr lang="en-GB" sz="1103" dirty="0"/>
              <a:t>Fix typos</a:t>
            </a:r>
          </a:p>
        </p:txBody>
      </p:sp>
      <p:sp>
        <p:nvSpPr>
          <p:cNvPr id="10" name="Freeform 7"/>
          <p:cNvSpPr/>
          <p:nvPr/>
        </p:nvSpPr>
        <p:spPr>
          <a:xfrm>
            <a:off x="898259" y="1840610"/>
            <a:ext cx="4524591" cy="1071928"/>
          </a:xfrm>
          <a:custGeom>
            <a:avLst/>
            <a:gdLst>
              <a:gd name="connsiteX0" fmla="*/ 0 w 6095119"/>
              <a:gd name="connsiteY0" fmla="*/ 1457895 h 1457895"/>
              <a:gd name="connsiteX1" fmla="*/ 1015847 w 6095119"/>
              <a:gd name="connsiteY1" fmla="*/ 0 h 1457895"/>
              <a:gd name="connsiteX2" fmla="*/ 5079272 w 6095119"/>
              <a:gd name="connsiteY2" fmla="*/ 0 h 1457895"/>
              <a:gd name="connsiteX3" fmla="*/ 6095119 w 6095119"/>
              <a:gd name="connsiteY3" fmla="*/ 1457895 h 1457895"/>
              <a:gd name="connsiteX4" fmla="*/ 0 w 6095119"/>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119" h="1457895">
                <a:moveTo>
                  <a:pt x="6095119" y="1"/>
                </a:moveTo>
                <a:lnTo>
                  <a:pt x="5079272" y="1457894"/>
                </a:lnTo>
                <a:lnTo>
                  <a:pt x="1015847" y="1457894"/>
                </a:lnTo>
                <a:lnTo>
                  <a:pt x="0" y="1"/>
                </a:lnTo>
                <a:lnTo>
                  <a:pt x="6095119" y="1"/>
                </a:lnTo>
                <a:close/>
              </a:path>
            </a:pathLst>
          </a:custGeom>
        </p:spPr>
        <p:style>
          <a:lnRef idx="2">
            <a:schemeClr val="lt1">
              <a:hueOff val="0"/>
              <a:satOff val="0"/>
              <a:lumOff val="0"/>
              <a:alphaOff val="0"/>
            </a:schemeClr>
          </a:lnRef>
          <a:fillRef idx="1">
            <a:schemeClr val="accent2">
              <a:hueOff val="3992790"/>
              <a:satOff val="0"/>
              <a:lumOff val="-9150"/>
              <a:alphaOff val="0"/>
            </a:schemeClr>
          </a:fillRef>
          <a:effectRef idx="0">
            <a:schemeClr val="accent2">
              <a:hueOff val="3992790"/>
              <a:satOff val="0"/>
              <a:lumOff val="-9150"/>
              <a:alphaOff val="0"/>
            </a:schemeClr>
          </a:effectRef>
          <a:fontRef idx="minor">
            <a:schemeClr val="lt1"/>
          </a:fontRef>
        </p:style>
        <p:txBody>
          <a:bodyPr spcFirstLastPara="0" vert="horz" wrap="square" lIns="823477" tIns="39218" rIns="823477" bIns="39219" numCol="1" spcCol="1270" anchor="ctr" anchorCtr="0">
            <a:noAutofit/>
          </a:bodyPr>
          <a:lstStyle/>
          <a:p>
            <a:pPr algn="ctr" defTabSz="1372781">
              <a:lnSpc>
                <a:spcPct val="90000"/>
              </a:lnSpc>
              <a:spcBef>
                <a:spcPct val="0"/>
              </a:spcBef>
              <a:spcAft>
                <a:spcPct val="35000"/>
              </a:spcAft>
            </a:pPr>
            <a:r>
              <a:rPr lang="en-GB" sz="3089" dirty="0"/>
              <a:t>Contribute Time</a:t>
            </a:r>
          </a:p>
        </p:txBody>
      </p:sp>
      <p:sp>
        <p:nvSpPr>
          <p:cNvPr id="11" name="Freeform 8"/>
          <p:cNvSpPr/>
          <p:nvPr/>
        </p:nvSpPr>
        <p:spPr>
          <a:xfrm>
            <a:off x="3885909" y="2912537"/>
            <a:ext cx="5101255" cy="1071927"/>
          </a:xfrm>
          <a:custGeom>
            <a:avLst/>
            <a:gdLst>
              <a:gd name="connsiteX0" fmla="*/ 0 w 6871948"/>
              <a:gd name="connsiteY0" fmla="*/ 1457895 h 1457895"/>
              <a:gd name="connsiteX1" fmla="*/ 1015847 w 6871948"/>
              <a:gd name="connsiteY1" fmla="*/ 0 h 1457895"/>
              <a:gd name="connsiteX2" fmla="*/ 6871948 w 6871948"/>
              <a:gd name="connsiteY2" fmla="*/ 0 h 1457895"/>
              <a:gd name="connsiteX3" fmla="*/ 6871948 w 6871948"/>
              <a:gd name="connsiteY3" fmla="*/ 1457895 h 1457895"/>
              <a:gd name="connsiteX4" fmla="*/ 0 w 6871948"/>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948" h="1457895">
                <a:moveTo>
                  <a:pt x="0" y="1457895"/>
                </a:moveTo>
                <a:lnTo>
                  <a:pt x="1015847" y="0"/>
                </a:lnTo>
                <a:lnTo>
                  <a:pt x="6871948" y="0"/>
                </a:lnTo>
                <a:lnTo>
                  <a:pt x="6871948" y="1457895"/>
                </a:lnTo>
                <a:lnTo>
                  <a:pt x="0" y="1457895"/>
                </a:lnTo>
                <a:close/>
              </a:path>
            </a:pathLst>
          </a:custGeom>
        </p:spPr>
        <p:style>
          <a:lnRef idx="2">
            <a:schemeClr val="accent2">
              <a:hueOff val="7985579"/>
              <a:satOff val="0"/>
              <a:lumOff val="-1830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8933" tIns="42020" rIns="42020" bIns="42020" numCol="1" spcCol="1270" anchor="t" anchorCtr="0">
            <a:noAutofit/>
          </a:bodyPr>
          <a:lstStyle/>
          <a:p>
            <a:pPr marL="84048" lvl="1" indent="-84048" defTabSz="490279">
              <a:lnSpc>
                <a:spcPct val="90000"/>
              </a:lnSpc>
              <a:spcBef>
                <a:spcPct val="0"/>
              </a:spcBef>
              <a:spcAft>
                <a:spcPct val="15000"/>
              </a:spcAft>
              <a:buChar char="••"/>
            </a:pPr>
            <a:r>
              <a:rPr lang="en-GB" sz="1103" dirty="0"/>
              <a:t>Actually contribute code patches that fix bugs / improve test cases</a:t>
            </a:r>
          </a:p>
          <a:p>
            <a:pPr marL="84048" lvl="1" indent="-84048" defTabSz="490279">
              <a:lnSpc>
                <a:spcPct val="90000"/>
              </a:lnSpc>
              <a:spcBef>
                <a:spcPct val="0"/>
              </a:spcBef>
              <a:spcAft>
                <a:spcPct val="15000"/>
              </a:spcAft>
              <a:buChar char="••"/>
            </a:pPr>
            <a:r>
              <a:rPr lang="en-GB" sz="1103" dirty="0"/>
              <a:t>Contribute entirely new features</a:t>
            </a:r>
          </a:p>
          <a:p>
            <a:pPr marL="84048" lvl="1" indent="-84048" defTabSz="490279">
              <a:lnSpc>
                <a:spcPct val="90000"/>
              </a:lnSpc>
              <a:spcBef>
                <a:spcPct val="0"/>
              </a:spcBef>
              <a:spcAft>
                <a:spcPct val="15000"/>
              </a:spcAft>
              <a:buChar char="••"/>
            </a:pPr>
            <a:r>
              <a:rPr lang="en-GB" sz="1103" dirty="0"/>
              <a:t>Translate</a:t>
            </a:r>
          </a:p>
          <a:p>
            <a:pPr marL="84048" lvl="1" indent="-84048" defTabSz="490279">
              <a:lnSpc>
                <a:spcPct val="90000"/>
              </a:lnSpc>
              <a:spcBef>
                <a:spcPct val="0"/>
              </a:spcBef>
              <a:spcAft>
                <a:spcPct val="15000"/>
              </a:spcAft>
              <a:buChar char="••"/>
            </a:pPr>
            <a:r>
              <a:rPr lang="en-GB" sz="1103" dirty="0"/>
              <a:t>Maintain platforms</a:t>
            </a:r>
          </a:p>
        </p:txBody>
      </p:sp>
      <p:sp>
        <p:nvSpPr>
          <p:cNvPr id="12" name="Freeform 9"/>
          <p:cNvSpPr/>
          <p:nvPr/>
        </p:nvSpPr>
        <p:spPr>
          <a:xfrm>
            <a:off x="1645171" y="2912537"/>
            <a:ext cx="3016394" cy="1071928"/>
          </a:xfrm>
          <a:custGeom>
            <a:avLst/>
            <a:gdLst>
              <a:gd name="connsiteX0" fmla="*/ 0 w 4063412"/>
              <a:gd name="connsiteY0" fmla="*/ 1457895 h 1457895"/>
              <a:gd name="connsiteX1" fmla="*/ 1015847 w 4063412"/>
              <a:gd name="connsiteY1" fmla="*/ 0 h 1457895"/>
              <a:gd name="connsiteX2" fmla="*/ 3047565 w 4063412"/>
              <a:gd name="connsiteY2" fmla="*/ 0 h 1457895"/>
              <a:gd name="connsiteX3" fmla="*/ 4063412 w 4063412"/>
              <a:gd name="connsiteY3" fmla="*/ 1457895 h 1457895"/>
              <a:gd name="connsiteX4" fmla="*/ 0 w 4063412"/>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412" h="1457895">
                <a:moveTo>
                  <a:pt x="4063412" y="1"/>
                </a:moveTo>
                <a:lnTo>
                  <a:pt x="3047565" y="1457894"/>
                </a:lnTo>
                <a:lnTo>
                  <a:pt x="1015847" y="1457894"/>
                </a:lnTo>
                <a:lnTo>
                  <a:pt x="0" y="1"/>
                </a:lnTo>
                <a:lnTo>
                  <a:pt x="4063412" y="1"/>
                </a:lnTo>
                <a:close/>
              </a:path>
            </a:pathLst>
          </a:custGeom>
        </p:spPr>
        <p:style>
          <a:lnRef idx="2">
            <a:schemeClr val="lt1">
              <a:hueOff val="0"/>
              <a:satOff val="0"/>
              <a:lumOff val="0"/>
              <a:alphaOff val="0"/>
            </a:schemeClr>
          </a:lnRef>
          <a:fillRef idx="1">
            <a:schemeClr val="accent2">
              <a:hueOff val="7985579"/>
              <a:satOff val="0"/>
              <a:lumOff val="-18301"/>
              <a:alphaOff val="0"/>
            </a:schemeClr>
          </a:fillRef>
          <a:effectRef idx="0">
            <a:schemeClr val="accent2">
              <a:hueOff val="7985579"/>
              <a:satOff val="0"/>
              <a:lumOff val="-18301"/>
              <a:alphaOff val="0"/>
            </a:schemeClr>
          </a:effectRef>
          <a:fontRef idx="minor">
            <a:schemeClr val="lt1"/>
          </a:fontRef>
        </p:style>
        <p:txBody>
          <a:bodyPr spcFirstLastPara="0" vert="horz" wrap="square" lIns="562058" tIns="39218" rIns="562057" bIns="39219" numCol="1" spcCol="1270" anchor="ctr" anchorCtr="0">
            <a:noAutofit/>
          </a:bodyPr>
          <a:lstStyle/>
          <a:p>
            <a:pPr algn="ctr" defTabSz="1372781">
              <a:lnSpc>
                <a:spcPct val="90000"/>
              </a:lnSpc>
              <a:spcBef>
                <a:spcPct val="0"/>
              </a:spcBef>
              <a:spcAft>
                <a:spcPct val="35000"/>
              </a:spcAft>
            </a:pPr>
            <a:r>
              <a:rPr lang="en-GB" sz="3089" dirty="0"/>
              <a:t>Contribute Code</a:t>
            </a:r>
          </a:p>
        </p:txBody>
      </p:sp>
      <p:sp>
        <p:nvSpPr>
          <p:cNvPr id="13" name="Freeform 10"/>
          <p:cNvSpPr/>
          <p:nvPr/>
        </p:nvSpPr>
        <p:spPr>
          <a:xfrm>
            <a:off x="3138997" y="3984464"/>
            <a:ext cx="5855352" cy="1071927"/>
          </a:xfrm>
          <a:custGeom>
            <a:avLst/>
            <a:gdLst>
              <a:gd name="connsiteX0" fmla="*/ 0 w 7887801"/>
              <a:gd name="connsiteY0" fmla="*/ 1457895 h 1457895"/>
              <a:gd name="connsiteX1" fmla="*/ 1015847 w 7887801"/>
              <a:gd name="connsiteY1" fmla="*/ 0 h 1457895"/>
              <a:gd name="connsiteX2" fmla="*/ 7887801 w 7887801"/>
              <a:gd name="connsiteY2" fmla="*/ 0 h 1457895"/>
              <a:gd name="connsiteX3" fmla="*/ 7887801 w 7887801"/>
              <a:gd name="connsiteY3" fmla="*/ 1457895 h 1457895"/>
              <a:gd name="connsiteX4" fmla="*/ 0 w 7887801"/>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7801" h="1457895">
                <a:moveTo>
                  <a:pt x="0" y="1457895"/>
                </a:moveTo>
                <a:lnTo>
                  <a:pt x="1015847" y="0"/>
                </a:lnTo>
                <a:lnTo>
                  <a:pt x="7887801" y="0"/>
                </a:lnTo>
                <a:lnTo>
                  <a:pt x="7887801" y="1457895"/>
                </a:lnTo>
                <a:lnTo>
                  <a:pt x="0" y="1457895"/>
                </a:lnTo>
                <a:close/>
              </a:path>
            </a:pathLst>
          </a:custGeom>
        </p:spPr>
        <p:style>
          <a:lnRef idx="2">
            <a:schemeClr val="accent2">
              <a:hueOff val="11978368"/>
              <a:satOff val="0"/>
              <a:lumOff val="-274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8932" tIns="42020" rIns="42020" bIns="42020" numCol="1" spcCol="1270" anchor="t" anchorCtr="0">
            <a:noAutofit/>
          </a:bodyPr>
          <a:lstStyle/>
          <a:p>
            <a:pPr marL="84048" lvl="1" indent="-84048" defTabSz="490279">
              <a:lnSpc>
                <a:spcPct val="90000"/>
              </a:lnSpc>
              <a:spcBef>
                <a:spcPct val="0"/>
              </a:spcBef>
              <a:spcAft>
                <a:spcPct val="15000"/>
              </a:spcAft>
              <a:buChar char="••"/>
            </a:pPr>
            <a:r>
              <a:rPr lang="en-GB" sz="1103" dirty="0"/>
              <a:t>Become a core committer (get write access)</a:t>
            </a:r>
          </a:p>
          <a:p>
            <a:pPr marL="84048" lvl="1" indent="-84048" defTabSz="490279">
              <a:lnSpc>
                <a:spcPct val="90000"/>
              </a:lnSpc>
              <a:spcBef>
                <a:spcPct val="0"/>
              </a:spcBef>
              <a:spcAft>
                <a:spcPct val="15000"/>
              </a:spcAft>
              <a:buChar char="••"/>
            </a:pPr>
            <a:r>
              <a:rPr lang="en-GB" sz="1103" dirty="0"/>
              <a:t>Accept / validate code contributions</a:t>
            </a:r>
          </a:p>
          <a:p>
            <a:pPr marL="84048" lvl="1" indent="-84048" defTabSz="490279">
              <a:lnSpc>
                <a:spcPct val="90000"/>
              </a:lnSpc>
              <a:spcBef>
                <a:spcPct val="0"/>
              </a:spcBef>
              <a:spcAft>
                <a:spcPct val="15000"/>
              </a:spcAft>
              <a:buChar char="••"/>
            </a:pPr>
            <a:r>
              <a:rPr lang="en-GB" sz="1103" dirty="0"/>
              <a:t>Nurture new people</a:t>
            </a:r>
          </a:p>
          <a:p>
            <a:pPr marL="84048" lvl="1" indent="-84048" defTabSz="490279">
              <a:lnSpc>
                <a:spcPct val="90000"/>
              </a:lnSpc>
              <a:spcBef>
                <a:spcPct val="0"/>
              </a:spcBef>
              <a:spcAft>
                <a:spcPct val="15000"/>
              </a:spcAft>
              <a:buChar char="••"/>
            </a:pPr>
            <a:r>
              <a:rPr lang="en-GB" sz="1103" dirty="0"/>
              <a:t>Stick around</a:t>
            </a:r>
          </a:p>
          <a:p>
            <a:pPr marL="84048" lvl="1" indent="-84048" defTabSz="490279">
              <a:lnSpc>
                <a:spcPct val="90000"/>
              </a:lnSpc>
              <a:spcBef>
                <a:spcPct val="0"/>
              </a:spcBef>
              <a:spcAft>
                <a:spcPct val="15000"/>
              </a:spcAft>
              <a:buChar char="••"/>
            </a:pPr>
            <a:r>
              <a:rPr lang="en-GB" sz="1103" dirty="0"/>
              <a:t>Influence the direction of the project</a:t>
            </a:r>
          </a:p>
        </p:txBody>
      </p:sp>
      <p:sp>
        <p:nvSpPr>
          <p:cNvPr id="14" name="Freeform 11"/>
          <p:cNvSpPr/>
          <p:nvPr/>
        </p:nvSpPr>
        <p:spPr>
          <a:xfrm>
            <a:off x="2392083" y="3984464"/>
            <a:ext cx="1508198" cy="1071928"/>
          </a:xfrm>
          <a:custGeom>
            <a:avLst/>
            <a:gdLst>
              <a:gd name="connsiteX0" fmla="*/ 0 w 2031706"/>
              <a:gd name="connsiteY0" fmla="*/ 1457895 h 1457895"/>
              <a:gd name="connsiteX1" fmla="*/ 1015847 w 2031706"/>
              <a:gd name="connsiteY1" fmla="*/ 0 h 1457895"/>
              <a:gd name="connsiteX2" fmla="*/ 1015859 w 2031706"/>
              <a:gd name="connsiteY2" fmla="*/ 0 h 1457895"/>
              <a:gd name="connsiteX3" fmla="*/ 2031706 w 2031706"/>
              <a:gd name="connsiteY3" fmla="*/ 1457895 h 1457895"/>
              <a:gd name="connsiteX4" fmla="*/ 0 w 2031706"/>
              <a:gd name="connsiteY4" fmla="*/ 1457895 h 145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06" h="1457895">
                <a:moveTo>
                  <a:pt x="2031706" y="0"/>
                </a:moveTo>
                <a:lnTo>
                  <a:pt x="1015859" y="1457895"/>
                </a:lnTo>
                <a:lnTo>
                  <a:pt x="1015847" y="1457895"/>
                </a:lnTo>
                <a:lnTo>
                  <a:pt x="0" y="0"/>
                </a:lnTo>
                <a:lnTo>
                  <a:pt x="2031706" y="0"/>
                </a:lnTo>
                <a:close/>
              </a:path>
            </a:pathLst>
          </a:custGeom>
        </p:spPr>
        <p:style>
          <a:lnRef idx="2">
            <a:schemeClr val="lt1">
              <a:hueOff val="0"/>
              <a:satOff val="0"/>
              <a:lumOff val="0"/>
              <a:alphaOff val="0"/>
            </a:schemeClr>
          </a:lnRef>
          <a:fillRef idx="1">
            <a:schemeClr val="accent2">
              <a:hueOff val="11978368"/>
              <a:satOff val="0"/>
              <a:lumOff val="-27451"/>
              <a:alphaOff val="0"/>
            </a:schemeClr>
          </a:fillRef>
          <a:effectRef idx="0">
            <a:schemeClr val="accent2">
              <a:hueOff val="11978368"/>
              <a:satOff val="0"/>
              <a:lumOff val="-27451"/>
              <a:alphaOff val="0"/>
            </a:schemeClr>
          </a:effectRef>
          <a:fontRef idx="minor">
            <a:schemeClr val="lt1"/>
          </a:fontRef>
        </p:style>
        <p:txBody>
          <a:bodyPr spcFirstLastPara="0" vert="horz" wrap="square" lIns="22411" tIns="22411" rIns="22411" bIns="22411" numCol="1" spcCol="1270" anchor="ctr" anchorCtr="0">
            <a:noAutofit/>
          </a:bodyPr>
          <a:lstStyle/>
          <a:p>
            <a:pPr algn="ctr" defTabSz="784446">
              <a:lnSpc>
                <a:spcPct val="90000"/>
              </a:lnSpc>
              <a:spcBef>
                <a:spcPct val="0"/>
              </a:spcBef>
              <a:spcAft>
                <a:spcPct val="35000"/>
              </a:spcAft>
            </a:pPr>
            <a:r>
              <a:rPr lang="en-GB" sz="1765" dirty="0"/>
              <a:t>Own</a:t>
            </a:r>
          </a:p>
        </p:txBody>
      </p:sp>
      <p:sp>
        <p:nvSpPr>
          <p:cNvPr id="15" name="Rectangle 14"/>
          <p:cNvSpPr/>
          <p:nvPr/>
        </p:nvSpPr>
        <p:spPr>
          <a:xfrm rot="5400000">
            <a:off x="6763124" y="2663238"/>
            <a:ext cx="4608073" cy="215444"/>
          </a:xfrm>
          <a:prstGeom prst="rect">
            <a:avLst/>
          </a:prstGeom>
        </p:spPr>
        <p:txBody>
          <a:bodyPr wrap="square">
            <a:spAutoFit/>
          </a:bodyPr>
          <a:lstStyle/>
          <a:p>
            <a:r>
              <a:rPr lang="en-AU" sz="800" u="sng" dirty="0">
                <a:solidFill>
                  <a:srgbClr val="660099"/>
                </a:solidFill>
                <a:latin typeface="arial" panose="020B0604020202020204" pitchFamily="34" charset="0"/>
                <a:hlinkClick r:id="rId2"/>
              </a:rPr>
              <a:t>Best Practices for Using Open Source Software in the Enterprise</a:t>
            </a:r>
            <a:endParaRPr lang="en-AU" sz="8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51996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315664" y="1532391"/>
            <a:ext cx="1776715" cy="1667123"/>
          </a:xfrm>
          <a:prstGeom prst="rect">
            <a:avLst/>
          </a:prstGeom>
          <a:solidFill>
            <a:schemeClr val="accent2"/>
          </a:solidFill>
        </p:spPr>
        <p:txBody>
          <a:bodyPr vert="horz" wrap="square" lIns="0" tIns="0" rIns="0" bIns="0" rtlCol="0">
            <a:spAutoFit/>
          </a:bodyPr>
          <a:lstStyle/>
          <a:p>
            <a:pPr marL="523247">
              <a:lnSpc>
                <a:spcPts val="13001"/>
              </a:lnSpc>
            </a:pPr>
            <a:endParaRPr sz="12000" dirty="0">
              <a:solidFill>
                <a:schemeClr val="bg1"/>
              </a:solidFill>
              <a:latin typeface="Arial"/>
              <a:cs typeface="Arial"/>
            </a:endParaRPr>
          </a:p>
        </p:txBody>
      </p:sp>
      <p:sp>
        <p:nvSpPr>
          <p:cNvPr id="19" name="TextBox 18"/>
          <p:cNvSpPr txBox="1"/>
          <p:nvPr/>
        </p:nvSpPr>
        <p:spPr>
          <a:xfrm>
            <a:off x="2146955" y="1314494"/>
            <a:ext cx="6791594" cy="2123658"/>
          </a:xfrm>
          <a:prstGeom prst="rect">
            <a:avLst/>
          </a:prstGeom>
          <a:noFill/>
        </p:spPr>
        <p:txBody>
          <a:bodyPr wrap="square" rtlCol="0">
            <a:spAutoFit/>
          </a:bodyPr>
          <a:lstStyle/>
          <a:p>
            <a:r>
              <a:rPr lang="en-US" sz="6600" dirty="0">
                <a:solidFill>
                  <a:schemeClr val="bg1"/>
                </a:solidFill>
              </a:rPr>
              <a:t>Questions to ask before consuming?</a:t>
            </a:r>
          </a:p>
        </p:txBody>
      </p:sp>
      <p:sp>
        <p:nvSpPr>
          <p:cNvPr id="21" name="TextBox 20"/>
          <p:cNvSpPr txBox="1"/>
          <p:nvPr/>
        </p:nvSpPr>
        <p:spPr>
          <a:xfrm>
            <a:off x="315664" y="1455696"/>
            <a:ext cx="1824908" cy="1938992"/>
          </a:xfrm>
          <a:prstGeom prst="rect">
            <a:avLst/>
          </a:prstGeom>
          <a:noFill/>
        </p:spPr>
        <p:txBody>
          <a:bodyPr wrap="square" rtlCol="0">
            <a:spAutoFit/>
          </a:bodyPr>
          <a:lstStyle/>
          <a:p>
            <a:r>
              <a:rPr lang="en-US" sz="12000" dirty="0">
                <a:solidFill>
                  <a:schemeClr val="bg1"/>
                </a:solidFill>
              </a:rPr>
              <a:t>10</a:t>
            </a:r>
          </a:p>
        </p:txBody>
      </p:sp>
    </p:spTree>
    <p:extLst>
      <p:ext uri="{BB962C8B-B14F-4D97-AF65-F5344CB8AC3E}">
        <p14:creationId xmlns:p14="http://schemas.microsoft.com/office/powerpoint/2010/main" val="113333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1</a:t>
            </a:r>
            <a:endParaRPr sz="12000" dirty="0">
              <a:solidFill>
                <a:schemeClr val="bg1"/>
              </a:solidFill>
              <a:latin typeface="+mj-lt"/>
              <a:cs typeface="Arial"/>
            </a:endParaRPr>
          </a:p>
        </p:txBody>
      </p:sp>
      <p:sp>
        <p:nvSpPr>
          <p:cNvPr id="19" name="TextBox 18"/>
          <p:cNvSpPr txBox="1"/>
          <p:nvPr/>
        </p:nvSpPr>
        <p:spPr>
          <a:xfrm>
            <a:off x="179977" y="-98385"/>
            <a:ext cx="7185163" cy="1754583"/>
          </a:xfrm>
          <a:prstGeom prst="rect">
            <a:avLst/>
          </a:prstGeom>
          <a:noFill/>
        </p:spPr>
        <p:txBody>
          <a:bodyPr wrap="square" rtlCol="0">
            <a:spAutoFit/>
          </a:bodyPr>
          <a:lstStyle/>
          <a:p>
            <a:pPr algn="r"/>
            <a:r>
              <a:rPr lang="en-US" sz="5401" dirty="0">
                <a:solidFill>
                  <a:schemeClr val="bg1"/>
                </a:solidFill>
              </a:rPr>
              <a:t>What are people saying about it?</a:t>
            </a:r>
          </a:p>
        </p:txBody>
      </p:sp>
      <p:sp>
        <p:nvSpPr>
          <p:cNvPr id="20" name="TextBox 19"/>
          <p:cNvSpPr txBox="1"/>
          <p:nvPr/>
        </p:nvSpPr>
        <p:spPr>
          <a:xfrm>
            <a:off x="272005" y="1954225"/>
            <a:ext cx="8692018" cy="1600566"/>
          </a:xfrm>
          <a:prstGeom prst="rect">
            <a:avLst/>
          </a:prstGeom>
          <a:noFill/>
        </p:spPr>
        <p:txBody>
          <a:bodyPr wrap="square" rtlCol="0">
            <a:spAutoFit/>
          </a:bodyPr>
          <a:lstStyle/>
          <a:p>
            <a:r>
              <a:rPr lang="en-US" sz="4000" dirty="0">
                <a:solidFill>
                  <a:schemeClr val="bg1"/>
                </a:solidFill>
              </a:rPr>
              <a:t>Read the reviews, blogs, tech journals, determine the reputation</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961736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2</a:t>
            </a:r>
            <a:endParaRPr sz="12000" dirty="0">
              <a:solidFill>
                <a:schemeClr val="bg1"/>
              </a:solidFill>
              <a:latin typeface="+mj-lt"/>
              <a:cs typeface="Arial"/>
            </a:endParaRPr>
          </a:p>
        </p:txBody>
      </p:sp>
      <p:sp>
        <p:nvSpPr>
          <p:cNvPr id="19" name="TextBox 18"/>
          <p:cNvSpPr txBox="1"/>
          <p:nvPr/>
        </p:nvSpPr>
        <p:spPr>
          <a:xfrm>
            <a:off x="179977" y="-98385"/>
            <a:ext cx="7185163" cy="1754583"/>
          </a:xfrm>
          <a:prstGeom prst="rect">
            <a:avLst/>
          </a:prstGeom>
          <a:noFill/>
        </p:spPr>
        <p:txBody>
          <a:bodyPr wrap="square" rtlCol="0">
            <a:spAutoFit/>
          </a:bodyPr>
          <a:lstStyle/>
          <a:p>
            <a:pPr algn="r"/>
            <a:r>
              <a:rPr lang="en-US" sz="5401" dirty="0">
                <a:solidFill>
                  <a:schemeClr val="bg1"/>
                </a:solidFill>
              </a:rPr>
              <a:t>Does it have a currently active community?</a:t>
            </a:r>
          </a:p>
        </p:txBody>
      </p:sp>
      <p:sp>
        <p:nvSpPr>
          <p:cNvPr id="20" name="TextBox 19"/>
          <p:cNvSpPr txBox="1"/>
          <p:nvPr/>
        </p:nvSpPr>
        <p:spPr>
          <a:xfrm>
            <a:off x="272005" y="1950334"/>
            <a:ext cx="8692018" cy="2216119"/>
          </a:xfrm>
          <a:prstGeom prst="rect">
            <a:avLst/>
          </a:prstGeom>
          <a:noFill/>
        </p:spPr>
        <p:txBody>
          <a:bodyPr wrap="square" rtlCol="0">
            <a:spAutoFit/>
          </a:bodyPr>
          <a:lstStyle/>
          <a:p>
            <a:r>
              <a:rPr lang="en-US" sz="4000" dirty="0">
                <a:solidFill>
                  <a:schemeClr val="bg1"/>
                </a:solidFill>
              </a:rPr>
              <a:t>Are questions being asked + answered on </a:t>
            </a:r>
            <a:r>
              <a:rPr lang="en-US" sz="4000" dirty="0" err="1">
                <a:solidFill>
                  <a:schemeClr val="bg1"/>
                </a:solidFill>
              </a:rPr>
              <a:t>StackOverflow</a:t>
            </a:r>
            <a:r>
              <a:rPr lang="en-US" sz="4000" dirty="0">
                <a:solidFill>
                  <a:schemeClr val="bg1"/>
                </a:solidFill>
              </a:rPr>
              <a:t>, is there a Slack channel or a mailing list?</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14550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3</a:t>
            </a:r>
            <a:endParaRPr sz="12000" dirty="0">
              <a:solidFill>
                <a:schemeClr val="bg1"/>
              </a:solidFill>
              <a:latin typeface="+mj-lt"/>
              <a:cs typeface="Arial"/>
            </a:endParaRPr>
          </a:p>
        </p:txBody>
      </p:sp>
      <p:sp>
        <p:nvSpPr>
          <p:cNvPr id="19" name="TextBox 18"/>
          <p:cNvSpPr txBox="1"/>
          <p:nvPr/>
        </p:nvSpPr>
        <p:spPr>
          <a:xfrm>
            <a:off x="179977" y="-104173"/>
            <a:ext cx="7185163" cy="1754583"/>
          </a:xfrm>
          <a:prstGeom prst="rect">
            <a:avLst/>
          </a:prstGeom>
          <a:noFill/>
        </p:spPr>
        <p:txBody>
          <a:bodyPr wrap="square" rtlCol="0">
            <a:spAutoFit/>
          </a:bodyPr>
          <a:lstStyle/>
          <a:p>
            <a:pPr algn="r"/>
            <a:r>
              <a:rPr lang="en-US" sz="5401" dirty="0">
                <a:solidFill>
                  <a:schemeClr val="bg1"/>
                </a:solidFill>
              </a:rPr>
              <a:t>Do you have the skillset to maintain?</a:t>
            </a:r>
          </a:p>
        </p:txBody>
      </p:sp>
      <p:sp>
        <p:nvSpPr>
          <p:cNvPr id="20" name="TextBox 19"/>
          <p:cNvSpPr txBox="1"/>
          <p:nvPr/>
        </p:nvSpPr>
        <p:spPr>
          <a:xfrm>
            <a:off x="272005" y="1950334"/>
            <a:ext cx="8692018" cy="1600566"/>
          </a:xfrm>
          <a:prstGeom prst="rect">
            <a:avLst/>
          </a:prstGeom>
          <a:noFill/>
        </p:spPr>
        <p:txBody>
          <a:bodyPr wrap="square" rtlCol="0">
            <a:spAutoFit/>
          </a:bodyPr>
          <a:lstStyle/>
          <a:p>
            <a:r>
              <a:rPr lang="en-US" sz="4000" dirty="0">
                <a:solidFill>
                  <a:schemeClr val="bg1"/>
                </a:solidFill>
              </a:rPr>
              <a:t>Before the contractor leaves ensure you have a training plan</a:t>
            </a:r>
          </a:p>
          <a:p>
            <a:endParaRPr lang="en-US" sz="1801" dirty="0"/>
          </a:p>
        </p:txBody>
      </p:sp>
    </p:spTree>
    <p:extLst>
      <p:ext uri="{BB962C8B-B14F-4D97-AF65-F5344CB8AC3E}">
        <p14:creationId xmlns:p14="http://schemas.microsoft.com/office/powerpoint/2010/main" val="177280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4</a:t>
            </a:r>
            <a:endParaRPr sz="12000" dirty="0">
              <a:solidFill>
                <a:schemeClr val="bg1"/>
              </a:solidFill>
              <a:latin typeface="+mj-lt"/>
              <a:cs typeface="Arial"/>
            </a:endParaRPr>
          </a:p>
        </p:txBody>
      </p:sp>
      <p:sp>
        <p:nvSpPr>
          <p:cNvPr id="19" name="TextBox 18"/>
          <p:cNvSpPr txBox="1"/>
          <p:nvPr/>
        </p:nvSpPr>
        <p:spPr>
          <a:xfrm>
            <a:off x="179977" y="-98385"/>
            <a:ext cx="7185163" cy="1754583"/>
          </a:xfrm>
          <a:prstGeom prst="rect">
            <a:avLst/>
          </a:prstGeom>
          <a:noFill/>
        </p:spPr>
        <p:txBody>
          <a:bodyPr wrap="square" rtlCol="0">
            <a:spAutoFit/>
          </a:bodyPr>
          <a:lstStyle/>
          <a:p>
            <a:pPr algn="r"/>
            <a:r>
              <a:rPr lang="en-US" sz="5401" dirty="0">
                <a:solidFill>
                  <a:schemeClr val="bg1"/>
                </a:solidFill>
              </a:rPr>
              <a:t>Does it have good documentation?</a:t>
            </a:r>
          </a:p>
        </p:txBody>
      </p:sp>
      <p:sp>
        <p:nvSpPr>
          <p:cNvPr id="20" name="TextBox 19"/>
          <p:cNvSpPr txBox="1"/>
          <p:nvPr/>
        </p:nvSpPr>
        <p:spPr>
          <a:xfrm>
            <a:off x="272005" y="1954225"/>
            <a:ext cx="8692018" cy="1600566"/>
          </a:xfrm>
          <a:prstGeom prst="rect">
            <a:avLst/>
          </a:prstGeom>
          <a:noFill/>
        </p:spPr>
        <p:txBody>
          <a:bodyPr wrap="square" rtlCol="0">
            <a:spAutoFit/>
          </a:bodyPr>
          <a:lstStyle/>
          <a:p>
            <a:r>
              <a:rPr lang="en-US" sz="4000" dirty="0">
                <a:solidFill>
                  <a:schemeClr val="bg1"/>
                </a:solidFill>
              </a:rPr>
              <a:t>Readme, Contribution Guidelines, Tutorials, Examples, Help + License  </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912133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5</a:t>
            </a:r>
            <a:endParaRPr sz="12000" dirty="0">
              <a:solidFill>
                <a:schemeClr val="bg1"/>
              </a:solidFill>
              <a:latin typeface="+mj-lt"/>
              <a:cs typeface="Arial"/>
            </a:endParaRPr>
          </a:p>
        </p:txBody>
      </p:sp>
      <p:sp>
        <p:nvSpPr>
          <p:cNvPr id="19" name="TextBox 18"/>
          <p:cNvSpPr txBox="1"/>
          <p:nvPr/>
        </p:nvSpPr>
        <p:spPr>
          <a:xfrm>
            <a:off x="179977" y="-98385"/>
            <a:ext cx="7185163" cy="1754583"/>
          </a:xfrm>
          <a:prstGeom prst="rect">
            <a:avLst/>
          </a:prstGeom>
          <a:noFill/>
        </p:spPr>
        <p:txBody>
          <a:bodyPr wrap="square" rtlCol="0">
            <a:spAutoFit/>
          </a:bodyPr>
          <a:lstStyle/>
          <a:p>
            <a:pPr algn="r"/>
            <a:r>
              <a:rPr lang="en-US" sz="5401" dirty="0">
                <a:solidFill>
                  <a:schemeClr val="bg1"/>
                </a:solidFill>
              </a:rPr>
              <a:t>How frequently are versions being released?</a:t>
            </a:r>
          </a:p>
        </p:txBody>
      </p:sp>
      <p:sp>
        <p:nvSpPr>
          <p:cNvPr id="20" name="TextBox 19"/>
          <p:cNvSpPr txBox="1"/>
          <p:nvPr/>
        </p:nvSpPr>
        <p:spPr>
          <a:xfrm>
            <a:off x="272005" y="1950334"/>
            <a:ext cx="8692018" cy="1600566"/>
          </a:xfrm>
          <a:prstGeom prst="rect">
            <a:avLst/>
          </a:prstGeom>
          <a:noFill/>
        </p:spPr>
        <p:txBody>
          <a:bodyPr wrap="square" rtlCol="0">
            <a:spAutoFit/>
          </a:bodyPr>
          <a:lstStyle/>
          <a:p>
            <a:r>
              <a:rPr lang="en-US" sz="4000" dirty="0">
                <a:solidFill>
                  <a:schemeClr val="bg1"/>
                </a:solidFill>
              </a:rPr>
              <a:t>Major versions, breaking versions, patches, is there a roadmap etc.</a:t>
            </a:r>
            <a:endParaRPr lang="en-US" sz="2800" dirty="0">
              <a:solidFill>
                <a:schemeClr val="bg1"/>
              </a:solidFill>
            </a:endParaRPr>
          </a:p>
          <a:p>
            <a:endParaRPr lang="en-US" sz="1801" dirty="0"/>
          </a:p>
        </p:txBody>
      </p:sp>
    </p:spTree>
    <p:extLst>
      <p:ext uri="{BB962C8B-B14F-4D97-AF65-F5344CB8AC3E}">
        <p14:creationId xmlns:p14="http://schemas.microsoft.com/office/powerpoint/2010/main" val="265303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5608" y="4215420"/>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3400" dirty="0">
                <a:solidFill>
                  <a:schemeClr val="bg1"/>
                </a:solidFill>
                <a:latin typeface="+mj-lt"/>
                <a:ea typeface="+mj-ea"/>
                <a:cs typeface="+mj-cs"/>
              </a:rPr>
              <a:t>Transformation</a:t>
            </a:r>
          </a:p>
        </p:txBody>
      </p:sp>
      <p:pic>
        <p:nvPicPr>
          <p:cNvPr id="9" name="Picture 8"/>
          <p:cNvPicPr>
            <a:picLocks noChangeAspect="1"/>
          </p:cNvPicPr>
          <p:nvPr/>
        </p:nvPicPr>
        <p:blipFill>
          <a:blip r:embed="rId3"/>
          <a:stretch>
            <a:fillRect/>
          </a:stretch>
        </p:blipFill>
        <p:spPr>
          <a:xfrm>
            <a:off x="0" y="0"/>
            <a:ext cx="9183018" cy="5143500"/>
          </a:xfrm>
          <a:prstGeom prst="rect">
            <a:avLst/>
          </a:prstGeom>
        </p:spPr>
      </p:pic>
      <p:sp>
        <p:nvSpPr>
          <p:cNvPr id="4" name="Rectangle 3"/>
          <p:cNvSpPr/>
          <p:nvPr/>
        </p:nvSpPr>
        <p:spPr>
          <a:xfrm>
            <a:off x="-1" y="4017669"/>
            <a:ext cx="9151805" cy="1089660"/>
          </a:xfrm>
          <a:prstGeom prst="rect">
            <a:avLst/>
          </a:prstGeom>
          <a:solidFill>
            <a:schemeClr val="tx1">
              <a:alpha val="60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970" y="4299135"/>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4400" dirty="0">
                <a:solidFill>
                  <a:schemeClr val="bg1"/>
                </a:solidFill>
                <a:latin typeface="+mj-lt"/>
                <a:ea typeface="+mj-ea"/>
                <a:cs typeface="+mj-cs"/>
              </a:rPr>
              <a:t>Sys Admin </a:t>
            </a:r>
            <a:r>
              <a:rPr lang="en-US" sz="4400" dirty="0">
                <a:solidFill>
                  <a:schemeClr val="bg1"/>
                </a:solidFill>
              </a:rPr>
              <a:t>➾</a:t>
            </a:r>
            <a:r>
              <a:rPr lang="en-US" sz="4400" dirty="0">
                <a:solidFill>
                  <a:schemeClr val="bg1"/>
                </a:solidFill>
                <a:latin typeface="+mj-lt"/>
                <a:ea typeface="+mj-ea"/>
                <a:cs typeface="+mj-cs"/>
              </a:rPr>
              <a:t> DevOps</a:t>
            </a:r>
          </a:p>
        </p:txBody>
      </p:sp>
    </p:spTree>
    <p:extLst>
      <p:ext uri="{BB962C8B-B14F-4D97-AF65-F5344CB8AC3E}">
        <p14:creationId xmlns:p14="http://schemas.microsoft.com/office/powerpoint/2010/main" val="1014917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6</a:t>
            </a:r>
            <a:endParaRPr sz="12000" dirty="0">
              <a:solidFill>
                <a:schemeClr val="bg1"/>
              </a:solidFill>
              <a:latin typeface="+mj-lt"/>
              <a:cs typeface="Arial"/>
            </a:endParaRPr>
          </a:p>
        </p:txBody>
      </p:sp>
      <p:sp>
        <p:nvSpPr>
          <p:cNvPr id="19" name="TextBox 18"/>
          <p:cNvSpPr txBox="1"/>
          <p:nvPr/>
        </p:nvSpPr>
        <p:spPr>
          <a:xfrm>
            <a:off x="179977" y="-94494"/>
            <a:ext cx="7185163" cy="923458"/>
          </a:xfrm>
          <a:prstGeom prst="rect">
            <a:avLst/>
          </a:prstGeom>
          <a:noFill/>
        </p:spPr>
        <p:txBody>
          <a:bodyPr wrap="square" rtlCol="0">
            <a:spAutoFit/>
          </a:bodyPr>
          <a:lstStyle/>
          <a:p>
            <a:pPr algn="r"/>
            <a:r>
              <a:rPr lang="en-US" sz="5401" dirty="0">
                <a:solidFill>
                  <a:schemeClr val="bg1"/>
                </a:solidFill>
              </a:rPr>
              <a:t>How many open issues?</a:t>
            </a:r>
          </a:p>
        </p:txBody>
      </p:sp>
      <p:sp>
        <p:nvSpPr>
          <p:cNvPr id="20" name="TextBox 19"/>
          <p:cNvSpPr txBox="1"/>
          <p:nvPr/>
        </p:nvSpPr>
        <p:spPr>
          <a:xfrm>
            <a:off x="272005" y="1953228"/>
            <a:ext cx="8692018" cy="1600566"/>
          </a:xfrm>
          <a:prstGeom prst="rect">
            <a:avLst/>
          </a:prstGeom>
          <a:noFill/>
        </p:spPr>
        <p:txBody>
          <a:bodyPr wrap="square" rtlCol="0">
            <a:spAutoFit/>
          </a:bodyPr>
          <a:lstStyle/>
          <a:p>
            <a:r>
              <a:rPr lang="en-US" sz="4000" dirty="0">
                <a:solidFill>
                  <a:schemeClr val="bg1"/>
                </a:solidFill>
              </a:rPr>
              <a:t>The type of issues, how long and who is supporting?</a:t>
            </a:r>
            <a:endParaRPr lang="en-US" sz="2800" dirty="0">
              <a:solidFill>
                <a:schemeClr val="bg1"/>
              </a:solidFill>
            </a:endParaRPr>
          </a:p>
          <a:p>
            <a:endParaRPr lang="en-US" sz="1801" dirty="0"/>
          </a:p>
        </p:txBody>
      </p:sp>
    </p:spTree>
    <p:extLst>
      <p:ext uri="{BB962C8B-B14F-4D97-AF65-F5344CB8AC3E}">
        <p14:creationId xmlns:p14="http://schemas.microsoft.com/office/powerpoint/2010/main" val="2885438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7</a:t>
            </a:r>
            <a:endParaRPr sz="12000" dirty="0">
              <a:solidFill>
                <a:schemeClr val="bg1"/>
              </a:solidFill>
              <a:latin typeface="+mj-lt"/>
              <a:cs typeface="Arial"/>
            </a:endParaRPr>
          </a:p>
        </p:txBody>
      </p:sp>
      <p:sp>
        <p:nvSpPr>
          <p:cNvPr id="19" name="TextBox 18"/>
          <p:cNvSpPr txBox="1"/>
          <p:nvPr/>
        </p:nvSpPr>
        <p:spPr>
          <a:xfrm>
            <a:off x="179977" y="-98385"/>
            <a:ext cx="7185163" cy="923458"/>
          </a:xfrm>
          <a:prstGeom prst="rect">
            <a:avLst/>
          </a:prstGeom>
          <a:noFill/>
        </p:spPr>
        <p:txBody>
          <a:bodyPr wrap="square" rtlCol="0">
            <a:spAutoFit/>
          </a:bodyPr>
          <a:lstStyle/>
          <a:p>
            <a:pPr algn="r"/>
            <a:r>
              <a:rPr lang="en-US" sz="5401" dirty="0">
                <a:solidFill>
                  <a:schemeClr val="bg1"/>
                </a:solidFill>
              </a:rPr>
              <a:t>Is quality baked in?</a:t>
            </a:r>
          </a:p>
        </p:txBody>
      </p:sp>
      <p:sp>
        <p:nvSpPr>
          <p:cNvPr id="20" name="TextBox 19"/>
          <p:cNvSpPr txBox="1"/>
          <p:nvPr/>
        </p:nvSpPr>
        <p:spPr>
          <a:xfrm>
            <a:off x="272005" y="1950334"/>
            <a:ext cx="8692018" cy="2216119"/>
          </a:xfrm>
          <a:prstGeom prst="rect">
            <a:avLst/>
          </a:prstGeom>
          <a:noFill/>
        </p:spPr>
        <p:txBody>
          <a:bodyPr wrap="square" rtlCol="0">
            <a:spAutoFit/>
          </a:bodyPr>
          <a:lstStyle/>
          <a:p>
            <a:r>
              <a:rPr lang="en-US" sz="4000" dirty="0">
                <a:solidFill>
                  <a:schemeClr val="bg1"/>
                </a:solidFill>
              </a:rPr>
              <a:t>Look for a good testing story, programming guidelines, a formal review process, Continuous Integration etc.</a:t>
            </a:r>
            <a:endParaRPr lang="en-US" sz="2800" dirty="0">
              <a:solidFill>
                <a:schemeClr val="bg1"/>
              </a:solidFill>
            </a:endParaRPr>
          </a:p>
          <a:p>
            <a:endParaRPr lang="en-US" sz="1801" dirty="0"/>
          </a:p>
        </p:txBody>
      </p:sp>
    </p:spTree>
    <p:extLst>
      <p:ext uri="{BB962C8B-B14F-4D97-AF65-F5344CB8AC3E}">
        <p14:creationId xmlns:p14="http://schemas.microsoft.com/office/powerpoint/2010/main" val="3468063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8</a:t>
            </a:r>
            <a:endParaRPr sz="12000" dirty="0">
              <a:solidFill>
                <a:schemeClr val="bg1"/>
              </a:solidFill>
              <a:latin typeface="+mj-lt"/>
              <a:cs typeface="Arial"/>
            </a:endParaRPr>
          </a:p>
        </p:txBody>
      </p:sp>
      <p:sp>
        <p:nvSpPr>
          <p:cNvPr id="19" name="TextBox 18"/>
          <p:cNvSpPr txBox="1"/>
          <p:nvPr/>
        </p:nvSpPr>
        <p:spPr>
          <a:xfrm>
            <a:off x="179977" y="-98385"/>
            <a:ext cx="7185163" cy="1754583"/>
          </a:xfrm>
          <a:prstGeom prst="rect">
            <a:avLst/>
          </a:prstGeom>
          <a:noFill/>
        </p:spPr>
        <p:txBody>
          <a:bodyPr wrap="square" rtlCol="0">
            <a:spAutoFit/>
          </a:bodyPr>
          <a:lstStyle/>
          <a:p>
            <a:pPr algn="r"/>
            <a:r>
              <a:rPr lang="en-US" sz="5401" dirty="0">
                <a:solidFill>
                  <a:schemeClr val="bg1"/>
                </a:solidFill>
              </a:rPr>
              <a:t>Does it use open standards?</a:t>
            </a:r>
          </a:p>
        </p:txBody>
      </p:sp>
      <p:sp>
        <p:nvSpPr>
          <p:cNvPr id="20" name="TextBox 19"/>
          <p:cNvSpPr txBox="1"/>
          <p:nvPr/>
        </p:nvSpPr>
        <p:spPr>
          <a:xfrm>
            <a:off x="272005" y="1950334"/>
            <a:ext cx="8692018" cy="2216119"/>
          </a:xfrm>
          <a:prstGeom prst="rect">
            <a:avLst/>
          </a:prstGeom>
          <a:noFill/>
        </p:spPr>
        <p:txBody>
          <a:bodyPr wrap="square" rtlCol="0">
            <a:spAutoFit/>
          </a:bodyPr>
          <a:lstStyle/>
          <a:p>
            <a:r>
              <a:rPr lang="en-US" sz="4000" dirty="0">
                <a:solidFill>
                  <a:schemeClr val="bg1"/>
                </a:solidFill>
              </a:rPr>
              <a:t>Ensure its not reinventing the wheel, interoperability with other software is key </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509027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r>
              <a:rPr lang="en-US" sz="12000" dirty="0">
                <a:solidFill>
                  <a:schemeClr val="bg1"/>
                </a:solidFill>
                <a:latin typeface="+mj-lt"/>
                <a:cs typeface="Arial"/>
              </a:rPr>
              <a:t>9</a:t>
            </a:r>
            <a:endParaRPr sz="12000" dirty="0">
              <a:solidFill>
                <a:schemeClr val="bg1"/>
              </a:solidFill>
              <a:latin typeface="+mj-lt"/>
              <a:cs typeface="Arial"/>
            </a:endParaRPr>
          </a:p>
        </p:txBody>
      </p:sp>
      <p:sp>
        <p:nvSpPr>
          <p:cNvPr id="19" name="TextBox 18"/>
          <p:cNvSpPr txBox="1"/>
          <p:nvPr/>
        </p:nvSpPr>
        <p:spPr>
          <a:xfrm>
            <a:off x="179977" y="-98385"/>
            <a:ext cx="7185163" cy="923458"/>
          </a:xfrm>
          <a:prstGeom prst="rect">
            <a:avLst/>
          </a:prstGeom>
          <a:noFill/>
        </p:spPr>
        <p:txBody>
          <a:bodyPr wrap="square" rtlCol="0">
            <a:spAutoFit/>
          </a:bodyPr>
          <a:lstStyle/>
          <a:p>
            <a:pPr algn="r"/>
            <a:r>
              <a:rPr lang="en-US" sz="5401" dirty="0">
                <a:solidFill>
                  <a:schemeClr val="bg1"/>
                </a:solidFill>
              </a:rPr>
              <a:t>How secure is the code?</a:t>
            </a:r>
          </a:p>
        </p:txBody>
      </p:sp>
      <p:sp>
        <p:nvSpPr>
          <p:cNvPr id="20" name="TextBox 19"/>
          <p:cNvSpPr txBox="1"/>
          <p:nvPr/>
        </p:nvSpPr>
        <p:spPr>
          <a:xfrm>
            <a:off x="272005" y="1950334"/>
            <a:ext cx="8692018" cy="2831673"/>
          </a:xfrm>
          <a:prstGeom prst="rect">
            <a:avLst/>
          </a:prstGeom>
          <a:noFill/>
        </p:spPr>
        <p:txBody>
          <a:bodyPr wrap="square" rtlCol="0">
            <a:spAutoFit/>
          </a:bodyPr>
          <a:lstStyle/>
          <a:p>
            <a:r>
              <a:rPr lang="en-US" sz="4000" dirty="0">
                <a:solidFill>
                  <a:schemeClr val="bg1"/>
                </a:solidFill>
              </a:rPr>
              <a:t>Use audit software to catalog open source and third party dependencies and remedy vulnerabilities and violations found</a:t>
            </a:r>
            <a:endParaRPr lang="en-US" sz="2800" dirty="0">
              <a:solidFill>
                <a:schemeClr val="bg1"/>
              </a:solidFill>
            </a:endParaRPr>
          </a:p>
          <a:p>
            <a:endParaRPr lang="en-US" sz="1801" dirty="0"/>
          </a:p>
        </p:txBody>
      </p:sp>
    </p:spTree>
    <p:extLst>
      <p:ext uri="{BB962C8B-B14F-4D97-AF65-F5344CB8AC3E}">
        <p14:creationId xmlns:p14="http://schemas.microsoft.com/office/powerpoint/2010/main" val="1210706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9" name="TextBox 18"/>
          <p:cNvSpPr txBox="1"/>
          <p:nvPr/>
        </p:nvSpPr>
        <p:spPr>
          <a:xfrm>
            <a:off x="179977" y="-98385"/>
            <a:ext cx="7154678" cy="1754583"/>
          </a:xfrm>
          <a:prstGeom prst="rect">
            <a:avLst/>
          </a:prstGeom>
          <a:noFill/>
        </p:spPr>
        <p:txBody>
          <a:bodyPr wrap="square" rtlCol="0">
            <a:spAutoFit/>
          </a:bodyPr>
          <a:lstStyle/>
          <a:p>
            <a:pPr algn="r"/>
            <a:r>
              <a:rPr lang="en-US" sz="5401" dirty="0">
                <a:solidFill>
                  <a:schemeClr val="bg1"/>
                </a:solidFill>
              </a:rPr>
              <a:t>Should we make time to give back?</a:t>
            </a:r>
          </a:p>
        </p:txBody>
      </p:sp>
      <p:sp>
        <p:nvSpPr>
          <p:cNvPr id="20" name="TextBox 19"/>
          <p:cNvSpPr txBox="1"/>
          <p:nvPr/>
        </p:nvSpPr>
        <p:spPr>
          <a:xfrm>
            <a:off x="272005" y="1935676"/>
            <a:ext cx="8692018" cy="1600566"/>
          </a:xfrm>
          <a:prstGeom prst="rect">
            <a:avLst/>
          </a:prstGeom>
          <a:noFill/>
        </p:spPr>
        <p:txBody>
          <a:bodyPr wrap="square" rtlCol="0">
            <a:spAutoFit/>
          </a:bodyPr>
          <a:lstStyle/>
          <a:p>
            <a:r>
              <a:rPr lang="en-US" sz="4000" dirty="0">
                <a:solidFill>
                  <a:schemeClr val="bg1"/>
                </a:solidFill>
              </a:rPr>
              <a:t>A great way to attract new talent and upskill existing</a:t>
            </a:r>
            <a:endParaRPr lang="en-US" sz="2800" dirty="0">
              <a:solidFill>
                <a:schemeClr val="bg1"/>
              </a:solidFill>
            </a:endParaRPr>
          </a:p>
          <a:p>
            <a:endParaRPr lang="en-US" sz="1801" dirty="0"/>
          </a:p>
        </p:txBody>
      </p:sp>
      <p:sp>
        <p:nvSpPr>
          <p:cNvPr id="5" name="object 4"/>
          <p:cNvSpPr txBox="1"/>
          <p:nvPr/>
        </p:nvSpPr>
        <p:spPr>
          <a:xfrm>
            <a:off x="7378860" y="-5198"/>
            <a:ext cx="1776715" cy="1667123"/>
          </a:xfrm>
          <a:prstGeom prst="rect">
            <a:avLst/>
          </a:prstGeom>
          <a:solidFill>
            <a:schemeClr val="accent2"/>
          </a:solidFill>
        </p:spPr>
        <p:txBody>
          <a:bodyPr vert="horz" wrap="square" lIns="0" tIns="0" rIns="0" bIns="0" rtlCol="0">
            <a:spAutoFit/>
          </a:bodyPr>
          <a:lstStyle/>
          <a:p>
            <a:pPr marL="523247">
              <a:lnSpc>
                <a:spcPts val="13001"/>
              </a:lnSpc>
            </a:pPr>
            <a:endParaRPr sz="12000" dirty="0">
              <a:solidFill>
                <a:schemeClr val="bg1"/>
              </a:solidFill>
              <a:latin typeface="Arial"/>
              <a:cs typeface="Arial"/>
            </a:endParaRPr>
          </a:p>
        </p:txBody>
      </p:sp>
      <p:sp>
        <p:nvSpPr>
          <p:cNvPr id="2" name="TextBox 1"/>
          <p:cNvSpPr txBox="1"/>
          <p:nvPr/>
        </p:nvSpPr>
        <p:spPr>
          <a:xfrm>
            <a:off x="7420260" y="-190590"/>
            <a:ext cx="1824908" cy="1938992"/>
          </a:xfrm>
          <a:prstGeom prst="rect">
            <a:avLst/>
          </a:prstGeom>
          <a:noFill/>
        </p:spPr>
        <p:txBody>
          <a:bodyPr wrap="square" rtlCol="0">
            <a:spAutoFit/>
          </a:bodyPr>
          <a:lstStyle/>
          <a:p>
            <a:r>
              <a:rPr lang="en-US" sz="12000" dirty="0">
                <a:solidFill>
                  <a:schemeClr val="bg1"/>
                </a:solidFill>
              </a:rPr>
              <a:t>10</a:t>
            </a:r>
          </a:p>
        </p:txBody>
      </p:sp>
    </p:spTree>
    <p:extLst>
      <p:ext uri="{BB962C8B-B14F-4D97-AF65-F5344CB8AC3E}">
        <p14:creationId xmlns:p14="http://schemas.microsoft.com/office/powerpoint/2010/main" val="281332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923458"/>
          </a:xfrm>
          <a:prstGeom prst="rect">
            <a:avLst/>
          </a:prstGeom>
          <a:solidFill>
            <a:schemeClr val="tx1"/>
          </a:solidFill>
        </p:spPr>
        <p:txBody>
          <a:bodyPr wrap="square" rtlCol="0">
            <a:spAutoFit/>
          </a:bodyPr>
          <a:lstStyle/>
          <a:p>
            <a:pPr algn="r"/>
            <a:r>
              <a:rPr lang="en-US" sz="5401" dirty="0">
                <a:solidFill>
                  <a:srgbClr val="EF6639"/>
                </a:solidFill>
              </a:rPr>
              <a:t>Takeaways</a:t>
            </a:r>
          </a:p>
        </p:txBody>
      </p:sp>
      <p:sp>
        <p:nvSpPr>
          <p:cNvPr id="5" name="Rectangle 4"/>
          <p:cNvSpPr/>
          <p:nvPr/>
        </p:nvSpPr>
        <p:spPr>
          <a:xfrm>
            <a:off x="891708" y="1192126"/>
            <a:ext cx="8106601" cy="1082299"/>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879386" y="1232704"/>
            <a:ext cx="7489110" cy="1061977"/>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2900" dirty="0">
                <a:solidFill>
                  <a:schemeClr val="bg1"/>
                </a:solidFill>
              </a:rPr>
              <a:t>Open source is as much a movement as it is a licensing approach</a:t>
            </a:r>
          </a:p>
        </p:txBody>
      </p:sp>
      <p:sp>
        <p:nvSpPr>
          <p:cNvPr id="10" name="TextBox 9"/>
          <p:cNvSpPr txBox="1"/>
          <p:nvPr/>
        </p:nvSpPr>
        <p:spPr>
          <a:xfrm>
            <a:off x="175102" y="1268030"/>
            <a:ext cx="649804" cy="923458"/>
          </a:xfrm>
          <a:prstGeom prst="rect">
            <a:avLst/>
          </a:prstGeom>
          <a:solidFill>
            <a:schemeClr val="tx1"/>
          </a:solidFill>
        </p:spPr>
        <p:txBody>
          <a:bodyPr wrap="square" rtlCol="0">
            <a:spAutoFit/>
          </a:bodyPr>
          <a:lstStyle/>
          <a:p>
            <a:pPr algn="ctr"/>
            <a:r>
              <a:rPr lang="en-US" sz="5401" dirty="0">
                <a:solidFill>
                  <a:srgbClr val="EF6639"/>
                </a:solidFill>
              </a:rPr>
              <a:t>1</a:t>
            </a:r>
          </a:p>
        </p:txBody>
      </p:sp>
      <p:sp>
        <p:nvSpPr>
          <p:cNvPr id="12" name="TextBox 11"/>
          <p:cNvSpPr txBox="1"/>
          <p:nvPr/>
        </p:nvSpPr>
        <p:spPr>
          <a:xfrm>
            <a:off x="187426" y="2465437"/>
            <a:ext cx="637480" cy="923458"/>
          </a:xfrm>
          <a:prstGeom prst="rect">
            <a:avLst/>
          </a:prstGeom>
          <a:solidFill>
            <a:schemeClr val="tx1"/>
          </a:solidFill>
        </p:spPr>
        <p:txBody>
          <a:bodyPr wrap="square" rtlCol="0">
            <a:spAutoFit/>
          </a:bodyPr>
          <a:lstStyle/>
          <a:p>
            <a:pPr algn="ctr"/>
            <a:r>
              <a:rPr lang="en-US" sz="5401" dirty="0">
                <a:solidFill>
                  <a:srgbClr val="EF6639"/>
                </a:solidFill>
              </a:rPr>
              <a:t>2</a:t>
            </a:r>
          </a:p>
        </p:txBody>
      </p:sp>
      <p:sp>
        <p:nvSpPr>
          <p:cNvPr id="13" name="TextBox 12"/>
          <p:cNvSpPr txBox="1"/>
          <p:nvPr/>
        </p:nvSpPr>
        <p:spPr>
          <a:xfrm>
            <a:off x="187426" y="3686924"/>
            <a:ext cx="637480" cy="923458"/>
          </a:xfrm>
          <a:prstGeom prst="rect">
            <a:avLst/>
          </a:prstGeom>
          <a:solidFill>
            <a:schemeClr val="tx1"/>
          </a:solidFill>
        </p:spPr>
        <p:txBody>
          <a:bodyPr wrap="square" rtlCol="0">
            <a:spAutoFit/>
          </a:bodyPr>
          <a:lstStyle/>
          <a:p>
            <a:pPr algn="ctr"/>
            <a:r>
              <a:rPr lang="en-US" sz="5401" dirty="0">
                <a:solidFill>
                  <a:srgbClr val="EF6639"/>
                </a:solidFill>
              </a:rPr>
              <a:t>3</a:t>
            </a:r>
          </a:p>
        </p:txBody>
      </p:sp>
      <p:sp>
        <p:nvSpPr>
          <p:cNvPr id="11" name="Rectangle 10"/>
          <p:cNvSpPr/>
          <p:nvPr/>
        </p:nvSpPr>
        <p:spPr>
          <a:xfrm>
            <a:off x="911004" y="2403613"/>
            <a:ext cx="8087306" cy="1130463"/>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txBox="1">
            <a:spLocks/>
          </p:cNvSpPr>
          <p:nvPr/>
        </p:nvSpPr>
        <p:spPr>
          <a:xfrm>
            <a:off x="898680" y="2444191"/>
            <a:ext cx="8100635" cy="1109237"/>
          </a:xfrm>
          <a:prstGeom prst="rect">
            <a:avLst/>
          </a:prstGeom>
        </p:spPr>
        <p:txBody>
          <a:bodyPr vert="horz" lIns="91440" tIns="45721" rIns="91440" bIns="45721" rtlCol="0" anchor="ctr">
            <a:normAutofit fontScale="55000" lnSpcReduction="20000"/>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AU" sz="5300" dirty="0">
                <a:solidFill>
                  <a:schemeClr val="bg1"/>
                </a:solidFill>
              </a:rPr>
              <a:t>Open source and open standards are core to business software transformation and innovation</a:t>
            </a:r>
          </a:p>
        </p:txBody>
      </p:sp>
      <p:sp>
        <p:nvSpPr>
          <p:cNvPr id="15" name="Rectangle 14"/>
          <p:cNvSpPr/>
          <p:nvPr/>
        </p:nvSpPr>
        <p:spPr>
          <a:xfrm>
            <a:off x="922582" y="3624730"/>
            <a:ext cx="8076733" cy="1082299"/>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910259" y="3665308"/>
            <a:ext cx="8088050" cy="1061977"/>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AU" sz="2900" dirty="0">
                <a:solidFill>
                  <a:schemeClr val="bg1"/>
                </a:solidFill>
              </a:rPr>
              <a:t>Do your due diligence before consuming code and have a plan for supporting it 	</a:t>
            </a:r>
          </a:p>
        </p:txBody>
      </p:sp>
    </p:spTree>
    <p:extLst>
      <p:ext uri="{BB962C8B-B14F-4D97-AF65-F5344CB8AC3E}">
        <p14:creationId xmlns:p14="http://schemas.microsoft.com/office/powerpoint/2010/main" val="4118948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10" name="Rectangle 9"/>
          <p:cNvSpPr/>
          <p:nvPr/>
        </p:nvSpPr>
        <p:spPr>
          <a:xfrm>
            <a:off x="1" y="1582575"/>
            <a:ext cx="7134589"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64591" y="1535863"/>
            <a:ext cx="6793797" cy="1754583"/>
          </a:xfrm>
          <a:prstGeom prst="rect">
            <a:avLst/>
          </a:prstGeom>
          <a:noFill/>
        </p:spPr>
        <p:txBody>
          <a:bodyPr wrap="square" rtlCol="0">
            <a:spAutoFit/>
          </a:bodyPr>
          <a:lstStyle/>
          <a:p>
            <a:pPr algn="r"/>
            <a:r>
              <a:rPr lang="en-US" sz="5401" dirty="0">
                <a:solidFill>
                  <a:schemeClr val="bg1"/>
                </a:solidFill>
              </a:rPr>
              <a:t>Give something back to the community</a:t>
            </a:r>
          </a:p>
        </p:txBody>
      </p:sp>
      <p:sp>
        <p:nvSpPr>
          <p:cNvPr id="8" name="object 3"/>
          <p:cNvSpPr/>
          <p:nvPr/>
        </p:nvSpPr>
        <p:spPr>
          <a:xfrm>
            <a:off x="1" y="1157493"/>
            <a:ext cx="9143999" cy="399665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54345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5608" y="4215420"/>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3400" dirty="0">
                <a:solidFill>
                  <a:schemeClr val="bg1"/>
                </a:solidFill>
                <a:latin typeface="+mj-lt"/>
                <a:ea typeface="+mj-ea"/>
                <a:cs typeface="+mj-cs"/>
              </a:rPr>
              <a:t>Transformation</a:t>
            </a:r>
          </a:p>
        </p:txBody>
      </p:sp>
      <p:pic>
        <p:nvPicPr>
          <p:cNvPr id="9" name="Picture 8"/>
          <p:cNvPicPr>
            <a:picLocks noChangeAspect="1"/>
          </p:cNvPicPr>
          <p:nvPr/>
        </p:nvPicPr>
        <p:blipFill>
          <a:blip r:embed="rId3"/>
          <a:stretch>
            <a:fillRect/>
          </a:stretch>
        </p:blipFill>
        <p:spPr>
          <a:xfrm>
            <a:off x="0" y="0"/>
            <a:ext cx="9183018" cy="5143500"/>
          </a:xfrm>
          <a:prstGeom prst="rect">
            <a:avLst/>
          </a:prstGeom>
        </p:spPr>
      </p:pic>
      <p:sp>
        <p:nvSpPr>
          <p:cNvPr id="4" name="Rectangle 3"/>
          <p:cNvSpPr/>
          <p:nvPr/>
        </p:nvSpPr>
        <p:spPr>
          <a:xfrm>
            <a:off x="-1" y="4017669"/>
            <a:ext cx="9151805" cy="1089660"/>
          </a:xfrm>
          <a:prstGeom prst="rect">
            <a:avLst/>
          </a:prstGeom>
          <a:solidFill>
            <a:schemeClr val="tx1">
              <a:alpha val="87000"/>
            </a:schemeClr>
          </a:solidFill>
          <a:ln>
            <a:noFill/>
          </a:ln>
          <a:effectLst>
            <a:outerShdw blurRad="40000" dist="23000" dir="5400000" rotWithShape="0">
              <a:srgbClr val="000000">
                <a:alpha val="77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970" y="4291515"/>
            <a:ext cx="9136196" cy="822326"/>
          </a:xfrm>
          <a:prstGeom prst="rect">
            <a:avLst/>
          </a:prstGeom>
        </p:spPr>
        <p:txBody>
          <a:bodyPr vert="horz" lIns="91440" tIns="45720" rIns="91440" bIns="45720" rtlCol="0" anchor="ctr">
            <a:normAutofit/>
          </a:bodyPr>
          <a:lstStyle/>
          <a:p>
            <a:pPr algn="ctr">
              <a:lnSpc>
                <a:spcPct val="70000"/>
              </a:lnSpc>
              <a:spcBef>
                <a:spcPct val="0"/>
              </a:spcBef>
            </a:pPr>
            <a:r>
              <a:rPr lang="en-US" sz="4400" dirty="0">
                <a:solidFill>
                  <a:schemeClr val="bg1"/>
                </a:solidFill>
                <a:latin typeface="+mj-lt"/>
                <a:ea typeface="+mj-ea"/>
                <a:cs typeface="+mj-cs"/>
              </a:rPr>
              <a:t>Closed </a:t>
            </a:r>
            <a:r>
              <a:rPr lang="en-US" sz="4400" dirty="0">
                <a:solidFill>
                  <a:schemeClr val="bg1"/>
                </a:solidFill>
              </a:rPr>
              <a:t>➾ </a:t>
            </a:r>
            <a:r>
              <a:rPr lang="en-US" sz="4400" dirty="0">
                <a:solidFill>
                  <a:schemeClr val="bg1"/>
                </a:solidFill>
                <a:latin typeface="+mj-lt"/>
                <a:ea typeface="+mj-ea"/>
                <a:cs typeface="+mj-cs"/>
              </a:rPr>
              <a:t>Open Source</a:t>
            </a:r>
          </a:p>
        </p:txBody>
      </p:sp>
      <p:sp>
        <p:nvSpPr>
          <p:cNvPr id="2" name="Rectangle 1"/>
          <p:cNvSpPr/>
          <p:nvPr/>
        </p:nvSpPr>
        <p:spPr>
          <a:xfrm rot="16200000">
            <a:off x="7872883" y="1966407"/>
            <a:ext cx="2250937" cy="230832"/>
          </a:xfrm>
          <a:prstGeom prst="rect">
            <a:avLst/>
          </a:prstGeom>
        </p:spPr>
        <p:txBody>
          <a:bodyPr wrap="none">
            <a:spAutoFit/>
          </a:bodyPr>
          <a:lstStyle/>
          <a:p>
            <a:r>
              <a:rPr lang="en-US" sz="900" dirty="0"/>
              <a:t>https://www.flickr.com/photos/lucaserazzi/</a:t>
            </a:r>
          </a:p>
        </p:txBody>
      </p:sp>
    </p:spTree>
    <p:extLst>
      <p:ext uri="{BB962C8B-B14F-4D97-AF65-F5344CB8AC3E}">
        <p14:creationId xmlns:p14="http://schemas.microsoft.com/office/powerpoint/2010/main" val="244303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 Why did SAP bet big on Open Source?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An aging proprietary code base</a:t>
            </a:r>
          </a:p>
        </p:txBody>
      </p:sp>
    </p:spTree>
    <p:extLst>
      <p:ext uri="{BB962C8B-B14F-4D97-AF65-F5344CB8AC3E}">
        <p14:creationId xmlns:p14="http://schemas.microsoft.com/office/powerpoint/2010/main" val="172846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 Why did SAP bet big on Open Source?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Customers technology needs are changing</a:t>
            </a:r>
          </a:p>
        </p:txBody>
      </p:sp>
    </p:spTree>
    <p:extLst>
      <p:ext uri="{BB962C8B-B14F-4D97-AF65-F5344CB8AC3E}">
        <p14:creationId xmlns:p14="http://schemas.microsoft.com/office/powerpoint/2010/main" val="192595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6639"/>
        </a:solidFill>
        <a:effectLst/>
      </p:bgPr>
    </p:bg>
    <p:spTree>
      <p:nvGrpSpPr>
        <p:cNvPr id="1" name=""/>
        <p:cNvGrpSpPr/>
        <p:nvPr/>
      </p:nvGrpSpPr>
      <p:grpSpPr>
        <a:xfrm>
          <a:off x="0" y="0"/>
          <a:ext cx="0" cy="0"/>
          <a:chOff x="0" y="0"/>
          <a:chExt cx="0" cy="0"/>
        </a:xfrm>
      </p:grpSpPr>
      <p:sp>
        <p:nvSpPr>
          <p:cNvPr id="4" name="TextBox 3"/>
          <p:cNvSpPr txBox="1"/>
          <p:nvPr/>
        </p:nvSpPr>
        <p:spPr>
          <a:xfrm>
            <a:off x="1958837" y="131190"/>
            <a:ext cx="7185163" cy="1754583"/>
          </a:xfrm>
          <a:prstGeom prst="rect">
            <a:avLst/>
          </a:prstGeom>
          <a:solidFill>
            <a:schemeClr val="tx1"/>
          </a:solidFill>
        </p:spPr>
        <p:txBody>
          <a:bodyPr wrap="square" rtlCol="0">
            <a:spAutoFit/>
          </a:bodyPr>
          <a:lstStyle/>
          <a:p>
            <a:pPr algn="r"/>
            <a:r>
              <a:rPr lang="en-US" sz="5401" dirty="0">
                <a:solidFill>
                  <a:srgbClr val="EF6639"/>
                </a:solidFill>
              </a:rPr>
              <a:t> Why did SAP bet big on Open Source?</a:t>
            </a:r>
          </a:p>
        </p:txBody>
      </p:sp>
      <p:sp>
        <p:nvSpPr>
          <p:cNvPr id="5" name="Rectangle 4"/>
          <p:cNvSpPr/>
          <p:nvPr/>
        </p:nvSpPr>
        <p:spPr>
          <a:xfrm>
            <a:off x="0" y="2439837"/>
            <a:ext cx="6842760" cy="1661160"/>
          </a:xfrm>
          <a:prstGeom prst="rect">
            <a:avLst/>
          </a:prstGeom>
          <a:solidFill>
            <a:schemeClr val="tx1">
              <a:alpha val="38000"/>
            </a:schemeClr>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120805" y="2492507"/>
            <a:ext cx="6672992" cy="1583740"/>
          </a:xfrm>
          <a:prstGeom prst="rect">
            <a:avLst/>
          </a:prstGeom>
        </p:spPr>
        <p:txBody>
          <a:bodyPr vert="horz" lIns="91440" tIns="45721" rIns="91440" bIns="45721" rtlCol="0" anchor="ctr">
            <a:normAutofit/>
          </a:bodyPr>
          <a:lstStyle>
            <a:lvl1pPr algn="l" defTabSz="457200" rtl="0" eaLnBrk="1" latinLnBrk="0" hangingPunct="1">
              <a:spcBef>
                <a:spcPct val="0"/>
              </a:spcBef>
              <a:buNone/>
              <a:defRPr sz="3600" kern="1200">
                <a:solidFill>
                  <a:srgbClr val="EF6639"/>
                </a:solidFill>
                <a:latin typeface="+mj-lt"/>
                <a:ea typeface="+mj-ea"/>
                <a:cs typeface="+mj-cs"/>
              </a:defRPr>
            </a:lvl1pPr>
          </a:lstStyle>
          <a:p>
            <a:r>
              <a:rPr lang="en-US" sz="4400" dirty="0">
                <a:solidFill>
                  <a:schemeClr val="bg1"/>
                </a:solidFill>
              </a:rPr>
              <a:t>Competitors are innovating</a:t>
            </a:r>
          </a:p>
        </p:txBody>
      </p:sp>
    </p:spTree>
    <p:extLst>
      <p:ext uri="{BB962C8B-B14F-4D97-AF65-F5344CB8AC3E}">
        <p14:creationId xmlns:p14="http://schemas.microsoft.com/office/powerpoint/2010/main" val="1399047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9erJ0L_57kiUHpocC5ih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B7rjcNmEUON9t36Z8WX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Ry6qwapX0KPYZvFKQvU0A"/>
</p:tagLst>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4769</TotalTime>
  <Words>1732</Words>
  <Application>Microsoft Office PowerPoint</Application>
  <PresentationFormat>On-screen Show (16:9)</PresentationFormat>
  <Paragraphs>269</Paragraphs>
  <Slides>56</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 Arial</vt:lpstr>
      <vt:lpstr>Arial</vt:lpstr>
      <vt:lpstr>Arial</vt:lpstr>
      <vt:lpstr>Calibri</vt:lpstr>
      <vt:lpstr>Proxima Nova</vt:lpstr>
      <vt:lpstr>Segoe Light</vt:lpstr>
      <vt:lpstr>Segoe UI</vt:lpstr>
      <vt:lpstr>Office Theme</vt:lpstr>
      <vt:lpstr>Standing on the shoulders of giants Being a good open source citizen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Shared code is copyrighted until it is licensed</vt:lpstr>
      <vt:lpstr>License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Becoming a good citizen</vt:lpstr>
      <vt:lpstr>PowerPoint Presentation</vt:lpstr>
      <vt:lpstr>PowerPoint Presentation</vt:lpstr>
      <vt:lpstr>PowerPoint Presentation</vt:lpstr>
      <vt:lpstr>PowerPoint Presentation</vt:lpstr>
      <vt:lpstr>PowerPoint Presentation</vt:lpstr>
      <vt:lpstr>OSS Contribution Funnel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fatfish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Tammy Nicholson</dc:creator>
  <cp:lastModifiedBy>J Patterson</cp:lastModifiedBy>
  <cp:revision>128</cp:revision>
  <dcterms:created xsi:type="dcterms:W3CDTF">2016-07-13T05:08:44Z</dcterms:created>
  <dcterms:modified xsi:type="dcterms:W3CDTF">2016-09-02T08:11:31Z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912353407</vt:i4>
  </property>
  <property fmtid="{D5CDD505-2E9C-101B-9397-08002B2CF9AE}" pid="3" name="_NewReviewCycle">
    <vt:lpwstr/>
  </property>
  <property fmtid="{D5CDD505-2E9C-101B-9397-08002B2CF9AE}" pid="4" name="_EmailSubject">
    <vt:lpwstr>SAUG National Summit 2016 - Speaker Information</vt:lpwstr>
  </property>
  <property fmtid="{D5CDD505-2E9C-101B-9397-08002B2CF9AE}" pid="5" name="_AuthorEmail">
    <vt:lpwstr>michael.kovacevic@sap.com</vt:lpwstr>
  </property>
  <property fmtid="{D5CDD505-2E9C-101B-9397-08002B2CF9AE}" pid="6" name="_AuthorEmailDisplayName">
    <vt:lpwstr>Kovacevic, Michael (external - Partner)</vt:lpwstr>
  </property>
</Properties>
</file>